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9" r:id="rId1"/>
  </p:sldMasterIdLst>
  <p:notesMasterIdLst>
    <p:notesMasterId r:id="rId32"/>
  </p:notesMasterIdLst>
  <p:sldIdLst>
    <p:sldId id="256" r:id="rId2"/>
    <p:sldId id="337" r:id="rId3"/>
    <p:sldId id="364" r:id="rId4"/>
    <p:sldId id="365" r:id="rId5"/>
    <p:sldId id="353" r:id="rId6"/>
    <p:sldId id="366" r:id="rId7"/>
    <p:sldId id="357" r:id="rId8"/>
    <p:sldId id="373" r:id="rId9"/>
    <p:sldId id="374" r:id="rId10"/>
    <p:sldId id="358" r:id="rId11"/>
    <p:sldId id="359" r:id="rId12"/>
    <p:sldId id="342" r:id="rId13"/>
    <p:sldId id="343" r:id="rId14"/>
    <p:sldId id="348" r:id="rId15"/>
    <p:sldId id="344" r:id="rId16"/>
    <p:sldId id="345" r:id="rId17"/>
    <p:sldId id="347" r:id="rId18"/>
    <p:sldId id="371" r:id="rId19"/>
    <p:sldId id="370" r:id="rId20"/>
    <p:sldId id="367" r:id="rId21"/>
    <p:sldId id="368" r:id="rId22"/>
    <p:sldId id="372" r:id="rId23"/>
    <p:sldId id="369" r:id="rId24"/>
    <p:sldId id="349" r:id="rId25"/>
    <p:sldId id="363" r:id="rId26"/>
    <p:sldId id="350" r:id="rId27"/>
    <p:sldId id="351" r:id="rId28"/>
    <p:sldId id="352" r:id="rId29"/>
    <p:sldId id="356" r:id="rId30"/>
    <p:sldId id="360" r:id="rId3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000099"/>
    <a:srgbClr val="FF33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56" d="100"/>
          <a:sy n="56" d="100"/>
        </p:scale>
        <p:origin x="2160" y="78"/>
      </p:cViewPr>
      <p:guideLst>
        <p:guide orient="horz" pos="2160"/>
        <p:guide pos="2880"/>
      </p:guideLst>
    </p:cSldViewPr>
  </p:slideViewPr>
  <p:notesTextViewPr>
    <p:cViewPr>
      <p:scale>
        <a:sx n="100" d="100"/>
        <a:sy n="100" d="100"/>
      </p:scale>
      <p:origin x="0" y="0"/>
    </p:cViewPr>
  </p:notesTextViewPr>
  <p:notesViewPr>
    <p:cSldViewPr>
      <p:cViewPr varScale="1">
        <p:scale>
          <a:sx n="39" d="100"/>
          <a:sy n="39" d="100"/>
        </p:scale>
        <p:origin x="-120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7BAEB338-CE2E-4013-9A88-AF1B0D0AFD99}"/>
              </a:ext>
            </a:extLst>
          </p:cNvPr>
          <p:cNvGrpSpPr>
            <a:grpSpLocks/>
          </p:cNvGrpSpPr>
          <p:nvPr/>
        </p:nvGrpSpPr>
        <p:grpSpPr bwMode="auto">
          <a:xfrm>
            <a:off x="0" y="0"/>
            <a:ext cx="8458200" cy="5943600"/>
            <a:chOff x="0" y="0"/>
            <a:chExt cx="5328" cy="3744"/>
          </a:xfrm>
        </p:grpSpPr>
        <p:sp>
          <p:nvSpPr>
            <p:cNvPr id="5" name="Freeform 3">
              <a:extLst>
                <a:ext uri="{FF2B5EF4-FFF2-40B4-BE49-F238E27FC236}">
                  <a16:creationId xmlns:a16="http://schemas.microsoft.com/office/drawing/2014/main" id="{ABE6BEAF-8DCA-4A7F-AE4F-61221984CF5F}"/>
                </a:ext>
              </a:extLst>
            </p:cNvPr>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a:defRPr/>
              </a:pPr>
              <a:endParaRPr lang="en-US"/>
            </a:p>
          </p:txBody>
        </p:sp>
        <p:sp>
          <p:nvSpPr>
            <p:cNvPr id="6" name="Freeform 4">
              <a:extLst>
                <a:ext uri="{FF2B5EF4-FFF2-40B4-BE49-F238E27FC236}">
                  <a16:creationId xmlns:a16="http://schemas.microsoft.com/office/drawing/2014/main" id="{A24E95C2-592B-46DF-8B85-E502AE4FB9F4}"/>
                </a:ext>
              </a:extLst>
            </p:cNvPr>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94213"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94217"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7" name="Date Placeholder 6">
            <a:extLst>
              <a:ext uri="{FF2B5EF4-FFF2-40B4-BE49-F238E27FC236}">
                <a16:creationId xmlns:a16="http://schemas.microsoft.com/office/drawing/2014/main" id="{4B30A1F2-08CD-4B9B-9F02-7520587BBB9E}"/>
              </a:ext>
            </a:extLst>
          </p:cNvPr>
          <p:cNvSpPr>
            <a:spLocks noGrp="1" noChangeArrowheads="1"/>
          </p:cNvSpPr>
          <p:nvPr>
            <p:ph type="dt" sz="quarter" idx="10"/>
          </p:nvPr>
        </p:nvSpPr>
        <p:spPr/>
        <p:txBody>
          <a:bodyPr/>
          <a:lstStyle>
            <a:lvl1pPr>
              <a:defRPr/>
            </a:lvl1pPr>
          </a:lstStyle>
          <a:p>
            <a:pPr>
              <a:defRPr/>
            </a:pPr>
            <a:endParaRPr lang="en-US"/>
          </a:p>
        </p:txBody>
      </p:sp>
      <p:sp>
        <p:nvSpPr>
          <p:cNvPr id="8" name="Footer Placeholder 7">
            <a:extLst>
              <a:ext uri="{FF2B5EF4-FFF2-40B4-BE49-F238E27FC236}">
                <a16:creationId xmlns:a16="http://schemas.microsoft.com/office/drawing/2014/main" id="{1DEAE0F3-9EB0-4944-9EE9-0E28CA574393}"/>
              </a:ext>
            </a:extLst>
          </p:cNvPr>
          <p:cNvSpPr>
            <a:spLocks noGrp="1" noChangeArrowheads="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A252B070-50D6-4FF9-AFB1-9F95BF6EC65F}"/>
              </a:ext>
            </a:extLst>
          </p:cNvPr>
          <p:cNvSpPr>
            <a:spLocks noGrp="1" noChangeArrowheads="1"/>
          </p:cNvSpPr>
          <p:nvPr>
            <p:ph type="sldNum" sz="quarter" idx="12"/>
          </p:nvPr>
        </p:nvSpPr>
        <p:spPr/>
        <p:txBody>
          <a:bodyPr/>
          <a:lstStyle>
            <a:lvl1pPr>
              <a:defRPr smtClean="0"/>
            </a:lvl1pPr>
          </a:lstStyle>
          <a:p>
            <a:pPr>
              <a:defRPr/>
            </a:pPr>
            <a:fld id="{9547691F-D215-42A8-B0F6-40752D66A299}" type="slidenum">
              <a:rPr lang="en-US" altLang="en-US"/>
              <a:pPr>
                <a:defRPr/>
              </a:pPr>
              <a:t>‹#›</a:t>
            </a:fld>
            <a:endParaRPr lang="en-US" altLang="en-US"/>
          </a:p>
        </p:txBody>
      </p:sp>
    </p:spTree>
    <p:extLst>
      <p:ext uri="{BB962C8B-B14F-4D97-AF65-F5344CB8AC3E}">
        <p14:creationId xmlns:p14="http://schemas.microsoft.com/office/powerpoint/2010/main" val="2442710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C62E87B0-28EE-4578-B32F-DA26A252FBA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4C3C5DAD-E528-4C6D-BACF-0876083F3D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34C84CD7-4042-4BDF-B89B-2ADFAD982556}"/>
              </a:ext>
            </a:extLst>
          </p:cNvPr>
          <p:cNvSpPr>
            <a:spLocks noGrp="1" noChangeArrowheads="1"/>
          </p:cNvSpPr>
          <p:nvPr>
            <p:ph type="sldNum" sz="quarter" idx="12"/>
          </p:nvPr>
        </p:nvSpPr>
        <p:spPr>
          <a:ln/>
        </p:spPr>
        <p:txBody>
          <a:bodyPr/>
          <a:lstStyle>
            <a:lvl1pPr>
              <a:defRPr/>
            </a:lvl1pPr>
          </a:lstStyle>
          <a:p>
            <a:pPr>
              <a:defRPr/>
            </a:pPr>
            <a:fld id="{928DABDC-347F-4B54-BF34-02450A964450}" type="slidenum">
              <a:rPr lang="en-US" altLang="en-US"/>
              <a:pPr>
                <a:defRPr/>
              </a:pPr>
              <a:t>‹#›</a:t>
            </a:fld>
            <a:endParaRPr lang="en-US" altLang="en-US"/>
          </a:p>
        </p:txBody>
      </p:sp>
    </p:spTree>
    <p:extLst>
      <p:ext uri="{BB962C8B-B14F-4D97-AF65-F5344CB8AC3E}">
        <p14:creationId xmlns:p14="http://schemas.microsoft.com/office/powerpoint/2010/main" val="3614458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a:extLst>
              <a:ext uri="{FF2B5EF4-FFF2-40B4-BE49-F238E27FC236}">
                <a16:creationId xmlns:a16="http://schemas.microsoft.com/office/drawing/2014/main" id="{759E51A3-B79A-43C8-94D9-50165935D8C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711ABB49-3EBA-4376-B925-148EDDA510D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7DE9F805-DB07-4C28-A9FD-A9DF58F87EBD}"/>
              </a:ext>
            </a:extLst>
          </p:cNvPr>
          <p:cNvSpPr>
            <a:spLocks noGrp="1" noChangeArrowheads="1"/>
          </p:cNvSpPr>
          <p:nvPr>
            <p:ph type="sldNum" sz="quarter" idx="12"/>
          </p:nvPr>
        </p:nvSpPr>
        <p:spPr>
          <a:ln/>
        </p:spPr>
        <p:txBody>
          <a:bodyPr/>
          <a:lstStyle>
            <a:lvl1pPr>
              <a:defRPr/>
            </a:lvl1pPr>
          </a:lstStyle>
          <a:p>
            <a:pPr>
              <a:defRPr/>
            </a:pPr>
            <a:fld id="{03DA625D-EB8A-463E-8C80-E9D2ED7E3F0B}" type="slidenum">
              <a:rPr lang="en-US" altLang="en-US"/>
              <a:pPr>
                <a:defRPr/>
              </a:pPr>
              <a:t>‹#›</a:t>
            </a:fld>
            <a:endParaRPr lang="en-US" altLang="en-US"/>
          </a:p>
        </p:txBody>
      </p:sp>
    </p:spTree>
    <p:extLst>
      <p:ext uri="{BB962C8B-B14F-4D97-AF65-F5344CB8AC3E}">
        <p14:creationId xmlns:p14="http://schemas.microsoft.com/office/powerpoint/2010/main" val="1169204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46F5C054-9BDC-44A6-99EE-A238813AEE9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DC3E14BD-BBDF-4A10-8A4D-7DE101F5F0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FD4B8175-71CB-4725-A939-06298A7B47AF}"/>
              </a:ext>
            </a:extLst>
          </p:cNvPr>
          <p:cNvSpPr>
            <a:spLocks noGrp="1" noChangeArrowheads="1"/>
          </p:cNvSpPr>
          <p:nvPr>
            <p:ph type="sldNum" sz="quarter" idx="12"/>
          </p:nvPr>
        </p:nvSpPr>
        <p:spPr>
          <a:ln/>
        </p:spPr>
        <p:txBody>
          <a:bodyPr/>
          <a:lstStyle>
            <a:lvl1pPr>
              <a:defRPr/>
            </a:lvl1pPr>
          </a:lstStyle>
          <a:p>
            <a:pPr>
              <a:defRPr/>
            </a:pPr>
            <a:fld id="{03302F2A-A91E-4D80-A22D-515786476B7D}" type="slidenum">
              <a:rPr lang="en-US" altLang="en-US"/>
              <a:pPr>
                <a:defRPr/>
              </a:pPr>
              <a:t>‹#›</a:t>
            </a:fld>
            <a:endParaRPr lang="en-US" altLang="en-US"/>
          </a:p>
        </p:txBody>
      </p:sp>
    </p:spTree>
    <p:extLst>
      <p:ext uri="{BB962C8B-B14F-4D97-AF65-F5344CB8AC3E}">
        <p14:creationId xmlns:p14="http://schemas.microsoft.com/office/powerpoint/2010/main" val="4287470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a:extLst>
              <a:ext uri="{FF2B5EF4-FFF2-40B4-BE49-F238E27FC236}">
                <a16:creationId xmlns:a16="http://schemas.microsoft.com/office/drawing/2014/main" id="{7F20DA2C-2CFD-49BB-AA82-256370CB606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8">
            <a:extLst>
              <a:ext uri="{FF2B5EF4-FFF2-40B4-BE49-F238E27FC236}">
                <a16:creationId xmlns:a16="http://schemas.microsoft.com/office/drawing/2014/main" id="{B49E0C94-7C23-49A0-B3A5-B7CAAF7A5EE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9">
            <a:extLst>
              <a:ext uri="{FF2B5EF4-FFF2-40B4-BE49-F238E27FC236}">
                <a16:creationId xmlns:a16="http://schemas.microsoft.com/office/drawing/2014/main" id="{F0D7A47E-D97B-49F3-B54C-CCDA2F624CD4}"/>
              </a:ext>
            </a:extLst>
          </p:cNvPr>
          <p:cNvSpPr>
            <a:spLocks noGrp="1" noChangeArrowheads="1"/>
          </p:cNvSpPr>
          <p:nvPr>
            <p:ph type="sldNum" sz="quarter" idx="12"/>
          </p:nvPr>
        </p:nvSpPr>
        <p:spPr>
          <a:ln/>
        </p:spPr>
        <p:txBody>
          <a:bodyPr/>
          <a:lstStyle>
            <a:lvl1pPr>
              <a:defRPr/>
            </a:lvl1pPr>
          </a:lstStyle>
          <a:p>
            <a:pPr>
              <a:defRPr/>
            </a:pPr>
            <a:fld id="{62F41C16-84D2-4ABA-9A97-6170BF87D5A7}" type="slidenum">
              <a:rPr lang="en-US" altLang="en-US"/>
              <a:pPr>
                <a:defRPr/>
              </a:pPr>
              <a:t>‹#›</a:t>
            </a:fld>
            <a:endParaRPr lang="en-US" altLang="en-US"/>
          </a:p>
        </p:txBody>
      </p:sp>
    </p:spTree>
    <p:extLst>
      <p:ext uri="{BB962C8B-B14F-4D97-AF65-F5344CB8AC3E}">
        <p14:creationId xmlns:p14="http://schemas.microsoft.com/office/powerpoint/2010/main" val="2311294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a:extLst>
              <a:ext uri="{FF2B5EF4-FFF2-40B4-BE49-F238E27FC236}">
                <a16:creationId xmlns:a16="http://schemas.microsoft.com/office/drawing/2014/main" id="{99D7825E-5C74-4A7A-B3B0-6647F922D66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8">
            <a:extLst>
              <a:ext uri="{FF2B5EF4-FFF2-40B4-BE49-F238E27FC236}">
                <a16:creationId xmlns:a16="http://schemas.microsoft.com/office/drawing/2014/main" id="{FBD1FE81-EE74-4405-9D09-86554F686E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CDE4D3AC-3885-471F-9752-47380FDF5A43}"/>
              </a:ext>
            </a:extLst>
          </p:cNvPr>
          <p:cNvSpPr>
            <a:spLocks noGrp="1" noChangeArrowheads="1"/>
          </p:cNvSpPr>
          <p:nvPr>
            <p:ph type="sldNum" sz="quarter" idx="12"/>
          </p:nvPr>
        </p:nvSpPr>
        <p:spPr>
          <a:ln/>
        </p:spPr>
        <p:txBody>
          <a:bodyPr/>
          <a:lstStyle>
            <a:lvl1pPr>
              <a:defRPr/>
            </a:lvl1pPr>
          </a:lstStyle>
          <a:p>
            <a:pPr>
              <a:defRPr/>
            </a:pPr>
            <a:fld id="{8BFB23B0-4ACC-4814-9F2B-5C71C3141614}" type="slidenum">
              <a:rPr lang="en-US" altLang="en-US"/>
              <a:pPr>
                <a:defRPr/>
              </a:pPr>
              <a:t>‹#›</a:t>
            </a:fld>
            <a:endParaRPr lang="en-US" altLang="en-US"/>
          </a:p>
        </p:txBody>
      </p:sp>
    </p:spTree>
    <p:extLst>
      <p:ext uri="{BB962C8B-B14F-4D97-AF65-F5344CB8AC3E}">
        <p14:creationId xmlns:p14="http://schemas.microsoft.com/office/powerpoint/2010/main" val="2496457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788E693D-1D3F-44A4-ACE3-9B0AEA34031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8">
            <a:extLst>
              <a:ext uri="{FF2B5EF4-FFF2-40B4-BE49-F238E27FC236}">
                <a16:creationId xmlns:a16="http://schemas.microsoft.com/office/drawing/2014/main" id="{C5A694C0-12C6-4B70-B147-EDAA8B8389D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99FA3A69-E43F-4871-81A0-482EA167F5B4}"/>
              </a:ext>
            </a:extLst>
          </p:cNvPr>
          <p:cNvSpPr>
            <a:spLocks noGrp="1" noChangeArrowheads="1"/>
          </p:cNvSpPr>
          <p:nvPr>
            <p:ph type="sldNum" sz="quarter" idx="12"/>
          </p:nvPr>
        </p:nvSpPr>
        <p:spPr>
          <a:ln/>
        </p:spPr>
        <p:txBody>
          <a:bodyPr/>
          <a:lstStyle>
            <a:lvl1pPr>
              <a:defRPr/>
            </a:lvl1pPr>
          </a:lstStyle>
          <a:p>
            <a:pPr>
              <a:defRPr/>
            </a:pPr>
            <a:fld id="{D679A43F-0F18-4200-A047-59EF9D4F348E}" type="slidenum">
              <a:rPr lang="en-US" altLang="en-US"/>
              <a:pPr>
                <a:defRPr/>
              </a:pPr>
              <a:t>‹#›</a:t>
            </a:fld>
            <a:endParaRPr lang="en-US" altLang="en-US"/>
          </a:p>
        </p:txBody>
      </p:sp>
    </p:spTree>
    <p:extLst>
      <p:ext uri="{BB962C8B-B14F-4D97-AF65-F5344CB8AC3E}">
        <p14:creationId xmlns:p14="http://schemas.microsoft.com/office/powerpoint/2010/main" val="2851023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6CBFBE9B-E3AE-47D2-B4F5-5B0D74B4D29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AADFFD42-5C59-4E36-981A-DDE0942820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8116196B-05E4-426F-A5FF-B7BF4EFF946E}"/>
              </a:ext>
            </a:extLst>
          </p:cNvPr>
          <p:cNvSpPr>
            <a:spLocks noGrp="1" noChangeArrowheads="1"/>
          </p:cNvSpPr>
          <p:nvPr>
            <p:ph type="sldNum" sz="quarter" idx="12"/>
          </p:nvPr>
        </p:nvSpPr>
        <p:spPr>
          <a:ln/>
        </p:spPr>
        <p:txBody>
          <a:bodyPr/>
          <a:lstStyle>
            <a:lvl1pPr>
              <a:defRPr/>
            </a:lvl1pPr>
          </a:lstStyle>
          <a:p>
            <a:pPr>
              <a:defRPr/>
            </a:pPr>
            <a:fld id="{4D7F5A0C-A0D3-464C-87E9-9E164E79E9D8}" type="slidenum">
              <a:rPr lang="en-US" altLang="en-US"/>
              <a:pPr>
                <a:defRPr/>
              </a:pPr>
              <a:t>‹#›</a:t>
            </a:fld>
            <a:endParaRPr lang="en-US" altLang="en-US"/>
          </a:p>
        </p:txBody>
      </p:sp>
    </p:spTree>
    <p:extLst>
      <p:ext uri="{BB962C8B-B14F-4D97-AF65-F5344CB8AC3E}">
        <p14:creationId xmlns:p14="http://schemas.microsoft.com/office/powerpoint/2010/main" val="788659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0FF8973A-9848-49F5-9BC3-EBBE481D476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7F211BDB-3316-474B-85C6-2F4BDA4A8F3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48A59310-7F31-4746-B987-15840BBE3D6B}"/>
              </a:ext>
            </a:extLst>
          </p:cNvPr>
          <p:cNvSpPr>
            <a:spLocks noGrp="1" noChangeArrowheads="1"/>
          </p:cNvSpPr>
          <p:nvPr>
            <p:ph type="sldNum" sz="quarter" idx="12"/>
          </p:nvPr>
        </p:nvSpPr>
        <p:spPr>
          <a:ln/>
        </p:spPr>
        <p:txBody>
          <a:bodyPr/>
          <a:lstStyle>
            <a:lvl1pPr>
              <a:defRPr/>
            </a:lvl1pPr>
          </a:lstStyle>
          <a:p>
            <a:pPr>
              <a:defRPr/>
            </a:pPr>
            <a:fld id="{DB8FAB28-5317-4FBD-8D0D-9F7A042ABFCD}" type="slidenum">
              <a:rPr lang="en-US" altLang="en-US"/>
              <a:pPr>
                <a:defRPr/>
              </a:pPr>
              <a:t>‹#›</a:t>
            </a:fld>
            <a:endParaRPr lang="en-US" altLang="en-US"/>
          </a:p>
        </p:txBody>
      </p:sp>
    </p:spTree>
    <p:extLst>
      <p:ext uri="{BB962C8B-B14F-4D97-AF65-F5344CB8AC3E}">
        <p14:creationId xmlns:p14="http://schemas.microsoft.com/office/powerpoint/2010/main" val="698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B9C8BEDB-C9E3-4D2D-A905-B22CC331CA0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E89461F4-4F71-417A-B1F4-BF6E560FF5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C7E0412A-621D-419F-9DA1-503A30FC4064}"/>
              </a:ext>
            </a:extLst>
          </p:cNvPr>
          <p:cNvSpPr>
            <a:spLocks noGrp="1" noChangeArrowheads="1"/>
          </p:cNvSpPr>
          <p:nvPr>
            <p:ph type="sldNum" sz="quarter" idx="12"/>
          </p:nvPr>
        </p:nvSpPr>
        <p:spPr>
          <a:ln/>
        </p:spPr>
        <p:txBody>
          <a:bodyPr/>
          <a:lstStyle>
            <a:lvl1pPr>
              <a:defRPr/>
            </a:lvl1pPr>
          </a:lstStyle>
          <a:p>
            <a:pPr>
              <a:defRPr/>
            </a:pPr>
            <a:fld id="{B29AA70E-D3E6-43DF-ADB3-7D0E89733D08}" type="slidenum">
              <a:rPr lang="en-US" altLang="en-US"/>
              <a:pPr>
                <a:defRPr/>
              </a:pPr>
              <a:t>‹#›</a:t>
            </a:fld>
            <a:endParaRPr lang="en-US" altLang="en-US"/>
          </a:p>
        </p:txBody>
      </p:sp>
    </p:spTree>
    <p:extLst>
      <p:ext uri="{BB962C8B-B14F-4D97-AF65-F5344CB8AC3E}">
        <p14:creationId xmlns:p14="http://schemas.microsoft.com/office/powerpoint/2010/main" val="575820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7FD419E4-6153-44DD-BF26-C5DC2E0034D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A6560FE2-DFA6-4AD0-B3A6-B5D99173D6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75E9CB13-B38E-43AB-A3CC-2F892E550C05}"/>
              </a:ext>
            </a:extLst>
          </p:cNvPr>
          <p:cNvSpPr>
            <a:spLocks noGrp="1" noChangeArrowheads="1"/>
          </p:cNvSpPr>
          <p:nvPr>
            <p:ph type="sldNum" sz="quarter" idx="12"/>
          </p:nvPr>
        </p:nvSpPr>
        <p:spPr>
          <a:ln/>
        </p:spPr>
        <p:txBody>
          <a:bodyPr/>
          <a:lstStyle>
            <a:lvl1pPr>
              <a:defRPr/>
            </a:lvl1pPr>
          </a:lstStyle>
          <a:p>
            <a:pPr>
              <a:defRPr/>
            </a:pPr>
            <a:fld id="{3EE926F1-6EDC-425C-9034-9128D6EBB9B0}" type="slidenum">
              <a:rPr lang="en-US" altLang="en-US"/>
              <a:pPr>
                <a:defRPr/>
              </a:pPr>
              <a:t>‹#›</a:t>
            </a:fld>
            <a:endParaRPr lang="en-US" altLang="en-US"/>
          </a:p>
        </p:txBody>
      </p:sp>
    </p:spTree>
    <p:extLst>
      <p:ext uri="{BB962C8B-B14F-4D97-AF65-F5344CB8AC3E}">
        <p14:creationId xmlns:p14="http://schemas.microsoft.com/office/powerpoint/2010/main" val="3830848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FB2515D0-5D35-4277-B866-EC7D265A6A24}"/>
              </a:ext>
            </a:extLst>
          </p:cNvPr>
          <p:cNvGrpSpPr>
            <a:grpSpLocks/>
          </p:cNvGrpSpPr>
          <p:nvPr/>
        </p:nvGrpSpPr>
        <p:grpSpPr bwMode="auto">
          <a:xfrm>
            <a:off x="0" y="0"/>
            <a:ext cx="7242175" cy="1981200"/>
            <a:chOff x="0" y="0"/>
            <a:chExt cx="4562" cy="1248"/>
          </a:xfrm>
        </p:grpSpPr>
        <p:sp>
          <p:nvSpPr>
            <p:cNvPr id="93187" name="Freeform 3">
              <a:extLst>
                <a:ext uri="{FF2B5EF4-FFF2-40B4-BE49-F238E27FC236}">
                  <a16:creationId xmlns:a16="http://schemas.microsoft.com/office/drawing/2014/main" id="{9A10E148-1E00-4DA0-B7A9-ABD0ABD875F0}"/>
                </a:ext>
              </a:extLst>
            </p:cNvPr>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a:defRPr/>
              </a:pPr>
              <a:endParaRPr lang="en-US"/>
            </a:p>
          </p:txBody>
        </p:sp>
        <p:sp>
          <p:nvSpPr>
            <p:cNvPr id="1033" name="Freeform 4">
              <a:extLst>
                <a:ext uri="{FF2B5EF4-FFF2-40B4-BE49-F238E27FC236}">
                  <a16:creationId xmlns:a16="http://schemas.microsoft.com/office/drawing/2014/main" id="{176813EF-7F95-4768-B603-9D556D4D1DF7}"/>
                </a:ext>
              </a:extLst>
            </p:cNvPr>
            <p:cNvSpPr>
              <a:spLocks/>
            </p:cNvSpPr>
            <p:nvPr/>
          </p:nvSpPr>
          <p:spPr bwMode="hidden">
            <a:xfrm>
              <a:off x="0" y="0"/>
              <a:ext cx="4562" cy="1199"/>
            </a:xfrm>
            <a:custGeom>
              <a:avLst/>
              <a:gdLst>
                <a:gd name="T0" fmla="*/ 4560 w 4562"/>
                <a:gd name="T1" fmla="*/ 932 h 1199"/>
                <a:gd name="T2" fmla="*/ 0 w 4562"/>
                <a:gd name="T3" fmla="*/ 1199 h 1199"/>
                <a:gd name="T4" fmla="*/ 0 w 4562"/>
                <a:gd name="T5" fmla="*/ 0 h 1199"/>
                <a:gd name="T6" fmla="*/ 4562 w 4562"/>
                <a:gd name="T7" fmla="*/ 0 h 1199"/>
                <a:gd name="T8" fmla="*/ 4560 w 4562"/>
                <a:gd name="T9" fmla="*/ 932 h 1199"/>
                <a:gd name="T10" fmla="*/ 4560 w 4562"/>
                <a:gd name="T11" fmla="*/ 932 h 1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62" h="1199">
                  <a:moveTo>
                    <a:pt x="4560" y="932"/>
                  </a:moveTo>
                  <a:lnTo>
                    <a:pt x="0" y="1199"/>
                  </a:lnTo>
                  <a:lnTo>
                    <a:pt x="0" y="0"/>
                  </a:lnTo>
                  <a:lnTo>
                    <a:pt x="4562" y="0"/>
                  </a:lnTo>
                  <a:lnTo>
                    <a:pt x="4560" y="932"/>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93189" name="Rectangle 5">
            <a:extLst>
              <a:ext uri="{FF2B5EF4-FFF2-40B4-BE49-F238E27FC236}">
                <a16:creationId xmlns:a16="http://schemas.microsoft.com/office/drawing/2014/main" id="{7E2B04DE-7CF6-4DC7-A82E-C945544317DC}"/>
              </a:ext>
            </a:extLst>
          </p:cNvPr>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3190" name="Rectangle 6">
            <a:extLst>
              <a:ext uri="{FF2B5EF4-FFF2-40B4-BE49-F238E27FC236}">
                <a16:creationId xmlns:a16="http://schemas.microsoft.com/office/drawing/2014/main" id="{779CA78D-A847-4FD1-B97A-D071E0E1E21A}"/>
              </a:ext>
            </a:extLst>
          </p:cNvPr>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3191" name="Rectangle 7">
            <a:extLst>
              <a:ext uri="{FF2B5EF4-FFF2-40B4-BE49-F238E27FC236}">
                <a16:creationId xmlns:a16="http://schemas.microsoft.com/office/drawing/2014/main" id="{DB8E805F-271D-459A-B7CC-3B8BA19E56CF}"/>
              </a:ext>
            </a:extLst>
          </p:cNvPr>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n-US"/>
          </a:p>
        </p:txBody>
      </p:sp>
      <p:sp>
        <p:nvSpPr>
          <p:cNvPr id="93192" name="Rectangle 8">
            <a:extLst>
              <a:ext uri="{FF2B5EF4-FFF2-40B4-BE49-F238E27FC236}">
                <a16:creationId xmlns:a16="http://schemas.microsoft.com/office/drawing/2014/main" id="{7124ECAB-EB66-4942-BEF7-6CCEE2C7328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en-US"/>
          </a:p>
        </p:txBody>
      </p:sp>
      <p:sp>
        <p:nvSpPr>
          <p:cNvPr id="93193" name="Rectangle 9">
            <a:extLst>
              <a:ext uri="{FF2B5EF4-FFF2-40B4-BE49-F238E27FC236}">
                <a16:creationId xmlns:a16="http://schemas.microsoft.com/office/drawing/2014/main" id="{EDC220AE-42AF-45FF-BF0E-4DC2D80831E4}"/>
              </a:ext>
            </a:extLst>
          </p:cNvPr>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defRPr>
            </a:lvl1pPr>
          </a:lstStyle>
          <a:p>
            <a:pPr>
              <a:defRPr/>
            </a:pPr>
            <a:fld id="{47C75B2A-5F16-4090-813F-F03CBCE5F18B}"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898"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rit.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m/imgres?imgurl=http://100megsfree4.com/dictionary/theology/bpic/bohr.jpg&amp;imgrefurl=http://100megsfree4.com/dictionary/theology/tdicb.htm&amp;usg=__rUnPL8qe4HnyuOfox41HNK1bcu4=&amp;h=270&amp;w=220&amp;sz=14&amp;hl=en&amp;start=15&amp;itbs=1&amp;tbnid=P0paNsqHyKlmUM:&amp;tbnh=113&amp;tbnw=92&amp;prev=/images%3Fq%3DBohr%2Band%2Bcomplementarity%26hl%3Den%26client%3Dfirefox-a%26rls%3Dorg.mozilla:en-US:official%26gbv%3D2%26tbs%3Disch:1" TargetMode="Externa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www.google.com/imgres?imgurl=http://www.hyle.org/journal/issues/9-1/root-berstein_fig2l.JPG&amp;imgrefurl=http://www.hyle.org/journal/issues/9-1/root-bernstein.htm&amp;usg=__f0KEst8h2ghqJXjtwMxR8F3vNRw=&amp;h=355&amp;w=942&amp;sz=260&amp;hl=en&amp;start=6&amp;itbs=1&amp;tbnid=Ra76B69SMc0gNM:&amp;tbnh=56&amp;tbnw=148&amp;prev=/images%3Fq%3Dcomplementarity%26hl%3Den%26client%3Dfirefox-a%26sa%3DN%26rls%3Dorg.mozilla:en-US:official%26gbv%3D2%26ndsp%3D18%26tbs%3Disch: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imgres?imgurl=http://mind.ofdan.ca/images/contradiction.jpg&amp;imgrefurl=http://mind.ofdan.ca/%3Fp%3D2891&amp;usg=__0z8-6gD2d7WSz60VnAJ2rv6DvME=&amp;h=303&amp;w=360&amp;sz=38&amp;hl=en&amp;start=1&amp;itbs=1&amp;tbnid=0HAKy6t1PatNZM:&amp;tbnh=102&amp;tbnw=121&amp;prev=/images%3Fq%3Dcontradictory%26hl%3Den%26client%3Dfirefox-a%26rls%3Dorg.mozilla:en-US:official%26gbv%3D2%26tbs%3Disch:1" TargetMode="Externa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hyperlink" Target="http://rds.yahoo.com/_ylt=A9gnMiS4lV1Gh2IBfEmJzbkF;_ylu=X3oDMTBxOXM0YnBuBHBvcwM4MwRzZWMDc3IEdnRpZANJMDY2Xzg4/SIG=1fpah099m/EXP=1180624696/**http%3A/images.search.yahoo.com/search/images/view%3Fback=http%253A%252F%252Fimages.search.yahoo.com%252Fsearch%252Fimages%253Fp%253Dinner%252Bsatisfaction%2526ei%253DUTF-8%2526b%253D81%26w=117%26h=233%26imgurl=www.astrologyclick.com%252Fimages%252Fslide0015_image021.png%26rurl=http%253A%252F%252Fwww.astrologyclick.com%252Fastrology%252Fprofession.shtml%26size=14.7kB%26name=slide0015_image021.png%26p=inner%2Bsatisfaction%26type=png%26no=83%26tt=141%26oid=9890b2aac5f70c8c%26ei=UTF-8" TargetMode="External"/><Relationship Id="rId1" Type="http://schemas.openxmlformats.org/officeDocument/2006/relationships/slideLayout" Target="../slideLayouts/slideLayout7.xml"/><Relationship Id="rId6" Type="http://schemas.openxmlformats.org/officeDocument/2006/relationships/hyperlink" Target="http://rds.yahoo.com/_ylt=A9gnMiNLmF1GUhUAnFejzbkF/SIG=131d5104p/EXP=1180625355/**http%3A/alsworxelectric.bravehost.com/myPictures/knowledge-is-power-by-wak.jpg" TargetMode="External"/><Relationship Id="rId5" Type="http://schemas.openxmlformats.org/officeDocument/2006/relationships/image" Target="../media/image10.png"/><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google.com/imgres?imgurl=http://ocw.u-tokyo.ac.jp/wp-content/uploads/quantum-image.jpg&amp;imgrefurl=http://ocw.u-tokyo.ac.jp/eng_courselist/387.html&amp;usg=__oxMdudXQ-DaATbS_UfMhy7xDemw=&amp;h=304&amp;w=380&amp;sz=36&amp;hl=en&amp;start=9&amp;itbs=1&amp;tbnid=nIfhJDWQ-EOxcM:&amp;tbnh=98&amp;tbnw=123&amp;prev=/images%3Fq%3Dquantum%2Blevel%26hl%3Den%26client%3Dfirefox-a%26rls%3Dorg.mozilla:en-US:official%26gbv%3D2%26tbs%3Disch:1" TargetMode="Externa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upload.wikimedia.org/wikipedia/commons/9/98/Sanzio_01_Plato_Aristotle.jp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1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www.google.com/imgres?imgurl=http://s4.hubimg.com/u/2457295_f520.jpg&amp;imgrefurl=http://hubpages.com/hub/MICOCOSM-AND-MACROCOSM&amp;usg=__hziXMfq9Qxhb7qBf5u48Me9k0GM=&amp;h=1199&amp;w=520&amp;sz=49&amp;hl=en&amp;start=1&amp;itbs=1&amp;tbnid=TxHSrvrAaYYP-M:&amp;tbnh=150&amp;tbnw=65&amp;prev=/images%3Fq%3DPlatonic%2Bmicrocosm%2Band%2Bmacrocosm%26hl%3Den%26client%3Dfirefox-a%26rls%3Dorg.mozilla:en-US:official%26gbv%3D2%26tbs%3Disch:1" TargetMode="Externa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2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http://rds.yahoo.com/_ylt=A9gnMiXHkl1GNBcBhj.jzbkF/SIG=128jheast/EXP=1180623943/**http://2shinobi.com/images/TRUTH_LIES_BLEEDING_2.jpg" TargetMode="External"/><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DCB02CA-CDED-4338-8127-6356B1BD44FB}"/>
              </a:ext>
            </a:extLst>
          </p:cNvPr>
          <p:cNvSpPr>
            <a:spLocks noGrp="1" noChangeArrowheads="1"/>
          </p:cNvSpPr>
          <p:nvPr>
            <p:ph type="ctrTitle"/>
          </p:nvPr>
        </p:nvSpPr>
        <p:spPr>
          <a:xfrm>
            <a:off x="381000" y="457200"/>
            <a:ext cx="7772400" cy="3352800"/>
          </a:xfrm>
        </p:spPr>
        <p:txBody>
          <a:bodyPr lIns="92075" tIns="46038" rIns="92075" bIns="46038" anchor="ctr" anchorCtr="0"/>
          <a:lstStyle/>
          <a:p>
            <a:pPr eaLnBrk="1" hangingPunct="1">
              <a:defRPr/>
            </a:pPr>
            <a:r>
              <a:rPr lang="en-US" sz="4800" dirty="0">
                <a:solidFill>
                  <a:srgbClr val="FFFF00"/>
                </a:solidFill>
                <a:latin typeface="Comic Sans MS" pitchFamily="66" charset="0"/>
              </a:rPr>
              <a:t>Conjugate Realms:</a:t>
            </a:r>
            <a:br>
              <a:rPr lang="en-US" sz="4800" dirty="0">
                <a:solidFill>
                  <a:srgbClr val="FFFF00"/>
                </a:solidFill>
                <a:latin typeface="Comic Sans MS" pitchFamily="66" charset="0"/>
              </a:rPr>
            </a:br>
            <a:r>
              <a:rPr lang="en-US" sz="4800" dirty="0">
                <a:solidFill>
                  <a:srgbClr val="FFFF00"/>
                </a:solidFill>
                <a:latin typeface="Comic Sans MS" pitchFamily="66" charset="0"/>
              </a:rPr>
              <a:t>Extensions of Complementarity</a:t>
            </a:r>
            <a:br>
              <a:rPr lang="en-US" sz="4800" dirty="0">
                <a:solidFill>
                  <a:schemeClr val="hlink"/>
                </a:solidFill>
                <a:latin typeface="Comic Sans MS" pitchFamily="66" charset="0"/>
              </a:rPr>
            </a:br>
            <a:r>
              <a:rPr lang="en-US" sz="4000" dirty="0">
                <a:solidFill>
                  <a:schemeClr val="accent2">
                    <a:lumMod val="60000"/>
                    <a:lumOff val="40000"/>
                  </a:schemeClr>
                </a:solidFill>
                <a:latin typeface="Comic Sans MS" pitchFamily="66" charset="0"/>
              </a:rPr>
              <a:t>Frankfurt am Oder, Berlin</a:t>
            </a:r>
            <a:br>
              <a:rPr lang="en-US" sz="4000" dirty="0">
                <a:solidFill>
                  <a:schemeClr val="accent2">
                    <a:lumMod val="60000"/>
                    <a:lumOff val="40000"/>
                  </a:schemeClr>
                </a:solidFill>
                <a:latin typeface="Comic Sans MS" pitchFamily="66" charset="0"/>
              </a:rPr>
            </a:br>
            <a:r>
              <a:rPr lang="en-US" sz="4000" dirty="0">
                <a:solidFill>
                  <a:schemeClr val="accent2">
                    <a:lumMod val="60000"/>
                    <a:lumOff val="40000"/>
                  </a:schemeClr>
                </a:solidFill>
                <a:latin typeface="Comic Sans MS" pitchFamily="66" charset="0"/>
              </a:rPr>
              <a:t>July 6, 2010</a:t>
            </a:r>
          </a:p>
        </p:txBody>
      </p:sp>
      <p:sp>
        <p:nvSpPr>
          <p:cNvPr id="2051" name="Rectangle 3">
            <a:extLst>
              <a:ext uri="{FF2B5EF4-FFF2-40B4-BE49-F238E27FC236}">
                <a16:creationId xmlns:a16="http://schemas.microsoft.com/office/drawing/2014/main" id="{75602CB5-A5B9-4083-B3C9-166EB476F859}"/>
              </a:ext>
            </a:extLst>
          </p:cNvPr>
          <p:cNvSpPr>
            <a:spLocks noGrp="1" noChangeArrowheads="1"/>
          </p:cNvSpPr>
          <p:nvPr>
            <p:ph type="subTitle" idx="1"/>
          </p:nvPr>
        </p:nvSpPr>
        <p:spPr>
          <a:xfrm>
            <a:off x="228600" y="3962400"/>
            <a:ext cx="4876800" cy="2362200"/>
          </a:xfrm>
        </p:spPr>
        <p:txBody>
          <a:bodyPr lIns="92075" tIns="46038" rIns="92075" bIns="46038"/>
          <a:lstStyle/>
          <a:p>
            <a:pPr marL="342900" indent="-342900" eaLnBrk="1" hangingPunct="1">
              <a:lnSpc>
                <a:spcPct val="90000"/>
              </a:lnSpc>
              <a:defRPr/>
            </a:pPr>
            <a:r>
              <a:rPr lang="en-US" dirty="0">
                <a:solidFill>
                  <a:srgbClr val="00CCFF"/>
                </a:solidFill>
              </a:rPr>
              <a:t>V. V. Raman</a:t>
            </a:r>
          </a:p>
          <a:p>
            <a:pPr marL="342900" indent="-342900" eaLnBrk="1" hangingPunct="1">
              <a:lnSpc>
                <a:spcPct val="90000"/>
              </a:lnSpc>
              <a:defRPr/>
            </a:pPr>
            <a:r>
              <a:rPr lang="en-US" dirty="0">
                <a:solidFill>
                  <a:schemeClr val="folHlink"/>
                </a:solidFill>
              </a:rPr>
              <a:t>vvrsps@rit.edu</a:t>
            </a:r>
          </a:p>
          <a:p>
            <a:pPr marL="342900" indent="-342900" eaLnBrk="1" hangingPunct="1">
              <a:lnSpc>
                <a:spcPct val="90000"/>
              </a:lnSpc>
              <a:defRPr/>
            </a:pPr>
            <a:r>
              <a:rPr lang="en-US" dirty="0">
                <a:solidFill>
                  <a:schemeClr val="folHlink"/>
                </a:solidFill>
                <a:hlinkClick r:id="rId2"/>
              </a:rPr>
              <a:t>http://www.rit.edu/</a:t>
            </a:r>
            <a:endParaRPr lang="en-US" dirty="0">
              <a:solidFill>
                <a:schemeClr val="folHlink"/>
              </a:solidFill>
            </a:endParaRPr>
          </a:p>
          <a:p>
            <a:pPr marL="342900" indent="-342900" eaLnBrk="1" hangingPunct="1">
              <a:lnSpc>
                <a:spcPct val="90000"/>
              </a:lnSpc>
              <a:defRPr/>
            </a:pPr>
            <a:r>
              <a:rPr lang="en-US" dirty="0">
                <a:solidFill>
                  <a:schemeClr val="folHlink"/>
                </a:solidFill>
              </a:rPr>
              <a:t>~vvrsps/</a:t>
            </a:r>
          </a:p>
        </p:txBody>
      </p:sp>
      <p:pic>
        <p:nvPicPr>
          <p:cNvPr id="3076" name="Picture 4" descr="See full size image">
            <a:extLst>
              <a:ext uri="{FF2B5EF4-FFF2-40B4-BE49-F238E27FC236}">
                <a16:creationId xmlns:a16="http://schemas.microsoft.com/office/drawing/2014/main" id="{0D172AFD-7051-4DE2-9DF6-A65FBFD125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038600"/>
            <a:ext cx="38703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8A26D-6281-4D3A-9E5F-51DF4D088D73}"/>
              </a:ext>
            </a:extLst>
          </p:cNvPr>
          <p:cNvSpPr>
            <a:spLocks noGrp="1"/>
          </p:cNvSpPr>
          <p:nvPr>
            <p:ph type="title"/>
          </p:nvPr>
        </p:nvSpPr>
        <p:spPr/>
        <p:txBody>
          <a:bodyPr/>
          <a:lstStyle/>
          <a:p>
            <a:pPr>
              <a:defRPr/>
            </a:pPr>
            <a:r>
              <a:rPr lang="en-US" dirty="0" err="1">
                <a:solidFill>
                  <a:schemeClr val="tx2">
                    <a:lumMod val="50000"/>
                  </a:schemeClr>
                </a:solidFill>
              </a:rPr>
              <a:t>Niels</a:t>
            </a:r>
            <a:r>
              <a:rPr lang="en-US" dirty="0">
                <a:solidFill>
                  <a:schemeClr val="tx2">
                    <a:lumMod val="50000"/>
                  </a:schemeClr>
                </a:solidFill>
              </a:rPr>
              <a:t> Bohr’s Complementarity</a:t>
            </a:r>
          </a:p>
        </p:txBody>
      </p:sp>
      <p:sp>
        <p:nvSpPr>
          <p:cNvPr id="3" name="Content Placeholder 2">
            <a:extLst>
              <a:ext uri="{FF2B5EF4-FFF2-40B4-BE49-F238E27FC236}">
                <a16:creationId xmlns:a16="http://schemas.microsoft.com/office/drawing/2014/main" id="{68BEA72A-BC29-43F2-84CD-65AD52B0C09B}"/>
              </a:ext>
            </a:extLst>
          </p:cNvPr>
          <p:cNvSpPr>
            <a:spLocks noGrp="1"/>
          </p:cNvSpPr>
          <p:nvPr>
            <p:ph idx="1"/>
          </p:nvPr>
        </p:nvSpPr>
        <p:spPr>
          <a:xfrm>
            <a:off x="381000" y="1295400"/>
            <a:ext cx="5715000" cy="4953000"/>
          </a:xfrm>
        </p:spPr>
        <p:txBody>
          <a:bodyPr/>
          <a:lstStyle/>
          <a:p>
            <a:pPr>
              <a:buFont typeface="Wingdings" panose="05000000000000000000" pitchFamily="2" charset="2"/>
              <a:buNone/>
              <a:defRPr/>
            </a:pPr>
            <a:r>
              <a:rPr lang="en-US" dirty="0">
                <a:solidFill>
                  <a:schemeClr val="bg2">
                    <a:lumMod val="20000"/>
                    <a:lumOff val="80000"/>
                  </a:schemeClr>
                </a:solidFill>
              </a:rPr>
              <a:t>Bohr: </a:t>
            </a:r>
            <a:r>
              <a:rPr lang="en-US" dirty="0">
                <a:solidFill>
                  <a:srgbClr val="92D050"/>
                </a:solidFill>
              </a:rPr>
              <a:t>“For a parallel to the lesson of atomic theory…we must turn to quite other branches of science, such as psychology, or even to that kind of epistemological problems with which already thinkers like Buddha and Lao </a:t>
            </a:r>
            <a:r>
              <a:rPr lang="en-US" dirty="0" err="1">
                <a:solidFill>
                  <a:srgbClr val="92D050"/>
                </a:solidFill>
              </a:rPr>
              <a:t>Tsu</a:t>
            </a:r>
            <a:r>
              <a:rPr lang="en-US" dirty="0">
                <a:solidFill>
                  <a:srgbClr val="92D050"/>
                </a:solidFill>
              </a:rPr>
              <a:t> confronted…” </a:t>
            </a:r>
          </a:p>
        </p:txBody>
      </p:sp>
      <p:pic>
        <p:nvPicPr>
          <p:cNvPr id="4100" name="Picture 2" descr="http://t2.gstatic.com/images?q=tbn:P0paNsqHyKlmUM:http://100megsfree4.com/dictionary/theology/bpic/bohr.jpg">
            <a:hlinkClick r:id="rId2"/>
            <a:extLst>
              <a:ext uri="{FF2B5EF4-FFF2-40B4-BE49-F238E27FC236}">
                <a16:creationId xmlns:a16="http://schemas.microsoft.com/office/drawing/2014/main" id="{600C2C5C-18FF-4A7D-BA54-DC662ACF84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447800"/>
            <a:ext cx="2122488"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4" descr="http://t2.gstatic.com/images?q=tbn:Ra76B69SMc0gNM:http://www.hyle.org/journal/issues/9-1/root-berstein_fig2l.JPG">
            <a:hlinkClick r:id="rId4"/>
            <a:extLst>
              <a:ext uri="{FF2B5EF4-FFF2-40B4-BE49-F238E27FC236}">
                <a16:creationId xmlns:a16="http://schemas.microsoft.com/office/drawing/2014/main" id="{EF0490C8-6438-430C-9E6F-E33822C8B2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5257800"/>
            <a:ext cx="38100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D6806DB-84CF-4535-B3AF-F7ADC466C0AC}"/>
              </a:ext>
            </a:extLst>
          </p:cNvPr>
          <p:cNvSpPr txBox="1">
            <a:spLocks/>
          </p:cNvSpPr>
          <p:nvPr/>
        </p:nvSpPr>
        <p:spPr>
          <a:xfrm>
            <a:off x="304800" y="304800"/>
            <a:ext cx="8534400" cy="838200"/>
          </a:xfrm>
          <a:prstGeom prst="rect">
            <a:avLst/>
          </a:prstGeom>
        </p:spPr>
        <p:txBody>
          <a:bodyPr/>
          <a:lstStyle/>
          <a:p>
            <a:pPr algn="ctr">
              <a:defRPr/>
            </a:pPr>
            <a:r>
              <a:rPr lang="en-US" sz="4400" kern="0" dirty="0">
                <a:solidFill>
                  <a:schemeClr val="tx2">
                    <a:lumMod val="75000"/>
                  </a:schemeClr>
                </a:solidFill>
                <a:effectLst>
                  <a:outerShdw blurRad="38100" dist="38100" dir="2700000" algn="tl">
                    <a:srgbClr val="000000"/>
                  </a:outerShdw>
                </a:effectLst>
                <a:latin typeface="+mj-lt"/>
                <a:ea typeface="+mj-ea"/>
                <a:cs typeface="+mj-cs"/>
              </a:rPr>
              <a:t> Extended</a:t>
            </a:r>
          </a:p>
          <a:p>
            <a:pPr algn="ctr">
              <a:defRPr/>
            </a:pPr>
            <a:r>
              <a:rPr lang="en-US" sz="4400" kern="0" dirty="0">
                <a:solidFill>
                  <a:schemeClr val="tx2">
                    <a:lumMod val="75000"/>
                  </a:schemeClr>
                </a:solidFill>
                <a:effectLst>
                  <a:outerShdw blurRad="38100" dist="38100" dir="2700000" algn="tl">
                    <a:srgbClr val="000000"/>
                  </a:outerShdw>
                </a:effectLst>
                <a:latin typeface="+mj-lt"/>
                <a:ea typeface="+mj-ea"/>
                <a:cs typeface="+mj-cs"/>
              </a:rPr>
              <a:t>Complementarity Principle</a:t>
            </a:r>
          </a:p>
        </p:txBody>
      </p:sp>
      <p:sp>
        <p:nvSpPr>
          <p:cNvPr id="5" name="Subtitle 2">
            <a:extLst>
              <a:ext uri="{FF2B5EF4-FFF2-40B4-BE49-F238E27FC236}">
                <a16:creationId xmlns:a16="http://schemas.microsoft.com/office/drawing/2014/main" id="{B4A5416F-A83F-4C43-89FE-EB3293042970}"/>
              </a:ext>
            </a:extLst>
          </p:cNvPr>
          <p:cNvSpPr txBox="1">
            <a:spLocks/>
          </p:cNvSpPr>
          <p:nvPr/>
        </p:nvSpPr>
        <p:spPr>
          <a:xfrm>
            <a:off x="304800" y="1905000"/>
            <a:ext cx="4648200" cy="4572000"/>
          </a:xfrm>
          <a:prstGeom prst="rect">
            <a:avLst/>
          </a:prstGeom>
        </p:spPr>
        <p:txBody>
          <a:bodyPr/>
          <a:lstStyle/>
          <a:p>
            <a:pPr marL="342900" indent="-342900">
              <a:spcBef>
                <a:spcPct val="20000"/>
              </a:spcBef>
              <a:buClr>
                <a:schemeClr val="hlink"/>
              </a:buClr>
              <a:buSzPct val="80000"/>
              <a:defRPr/>
            </a:pPr>
            <a:r>
              <a:rPr lang="en-US" sz="3200" kern="0" dirty="0">
                <a:solidFill>
                  <a:schemeClr val="accent5"/>
                </a:solidFill>
                <a:effectLst>
                  <a:outerShdw blurRad="38100" dist="38100" dir="2700000" algn="tl">
                    <a:srgbClr val="000000"/>
                  </a:outerShdw>
                </a:effectLst>
                <a:latin typeface="+mn-lt"/>
              </a:rPr>
              <a:t>There are divergent</a:t>
            </a:r>
          </a:p>
          <a:p>
            <a:pPr marL="342900" indent="-342900">
              <a:spcBef>
                <a:spcPct val="20000"/>
              </a:spcBef>
              <a:buClr>
                <a:schemeClr val="hlink"/>
              </a:buClr>
              <a:buSzPct val="80000"/>
              <a:defRPr/>
            </a:pPr>
            <a:r>
              <a:rPr lang="en-US" sz="3200" kern="0" dirty="0">
                <a:solidFill>
                  <a:schemeClr val="accent5"/>
                </a:solidFill>
                <a:effectLst>
                  <a:outerShdw blurRad="38100" dist="38100" dir="2700000" algn="tl">
                    <a:srgbClr val="000000"/>
                  </a:outerShdw>
                </a:effectLst>
                <a:latin typeface="+mn-lt"/>
              </a:rPr>
              <a:t>modes of interpreting</a:t>
            </a:r>
          </a:p>
          <a:p>
            <a:pPr marL="342900" indent="-342900">
              <a:spcBef>
                <a:spcPct val="20000"/>
              </a:spcBef>
              <a:buClr>
                <a:schemeClr val="hlink"/>
              </a:buClr>
              <a:buSzPct val="80000"/>
              <a:defRPr/>
            </a:pPr>
            <a:r>
              <a:rPr lang="en-US" sz="3200" kern="0" dirty="0">
                <a:solidFill>
                  <a:schemeClr val="accent5"/>
                </a:solidFill>
                <a:effectLst>
                  <a:outerShdw blurRad="38100" dist="38100" dir="2700000" algn="tl">
                    <a:srgbClr val="000000"/>
                  </a:outerShdw>
                </a:effectLst>
                <a:latin typeface="+mn-lt"/>
              </a:rPr>
              <a:t>some aspects of </a:t>
            </a:r>
          </a:p>
          <a:p>
            <a:pPr marL="342900" indent="-342900">
              <a:spcBef>
                <a:spcPct val="20000"/>
              </a:spcBef>
              <a:buClr>
                <a:schemeClr val="hlink"/>
              </a:buClr>
              <a:buSzPct val="80000"/>
              <a:defRPr/>
            </a:pPr>
            <a:r>
              <a:rPr lang="en-US" sz="3200" kern="0" dirty="0">
                <a:solidFill>
                  <a:schemeClr val="accent5"/>
                </a:solidFill>
                <a:effectLst>
                  <a:outerShdw blurRad="38100" dist="38100" dir="2700000" algn="tl">
                    <a:srgbClr val="000000"/>
                  </a:outerShdw>
                </a:effectLst>
                <a:latin typeface="+mn-lt"/>
              </a:rPr>
              <a:t>perceived reality. </a:t>
            </a:r>
          </a:p>
          <a:p>
            <a:pPr marL="342900" indent="-342900">
              <a:spcBef>
                <a:spcPct val="20000"/>
              </a:spcBef>
              <a:buClr>
                <a:schemeClr val="hlink"/>
              </a:buClr>
              <a:buSzPct val="80000"/>
              <a:defRPr/>
            </a:pPr>
            <a:r>
              <a:rPr lang="en-US" sz="3200" kern="0" dirty="0">
                <a:solidFill>
                  <a:schemeClr val="accent5"/>
                </a:solidFill>
                <a:effectLst>
                  <a:outerShdw blurRad="38100" dist="38100" dir="2700000" algn="tl">
                    <a:srgbClr val="000000"/>
                  </a:outerShdw>
                </a:effectLst>
                <a:latin typeface="+mn-lt"/>
              </a:rPr>
              <a:t>These may be mutually:</a:t>
            </a:r>
          </a:p>
          <a:p>
            <a:pPr marL="342900" indent="-342900">
              <a:spcBef>
                <a:spcPct val="20000"/>
              </a:spcBef>
              <a:buClr>
                <a:schemeClr val="hlink"/>
              </a:buClr>
              <a:buSzPct val="80000"/>
              <a:defRPr/>
            </a:pPr>
            <a:r>
              <a:rPr lang="en-US" sz="3200" kern="0" dirty="0">
                <a:solidFill>
                  <a:srgbClr val="00B050"/>
                </a:solidFill>
                <a:effectLst>
                  <a:outerShdw blurRad="38100" dist="38100" dir="2700000" algn="tl">
                    <a:srgbClr val="000000"/>
                  </a:outerShdw>
                </a:effectLst>
                <a:latin typeface="+mn-lt"/>
              </a:rPr>
              <a:t>Contradictory</a:t>
            </a:r>
            <a:r>
              <a:rPr lang="en-US" sz="3200" kern="0" dirty="0">
                <a:solidFill>
                  <a:schemeClr val="accent2">
                    <a:lumMod val="40000"/>
                    <a:lumOff val="60000"/>
                  </a:schemeClr>
                </a:solidFill>
                <a:effectLst>
                  <a:outerShdw blurRad="38100" dist="38100" dir="2700000" algn="tl">
                    <a:srgbClr val="000000"/>
                  </a:outerShdw>
                </a:effectLst>
                <a:latin typeface="+mn-lt"/>
              </a:rPr>
              <a:t>,</a:t>
            </a:r>
          </a:p>
          <a:p>
            <a:pPr marL="342900" indent="-342900">
              <a:spcBef>
                <a:spcPct val="20000"/>
              </a:spcBef>
              <a:buClr>
                <a:schemeClr val="hlink"/>
              </a:buClr>
              <a:buSzPct val="80000"/>
              <a:defRPr/>
            </a:pPr>
            <a:r>
              <a:rPr lang="en-US" sz="3200" kern="0" dirty="0">
                <a:solidFill>
                  <a:srgbClr val="00B0F0"/>
                </a:solidFill>
                <a:effectLst>
                  <a:outerShdw blurRad="38100" dist="38100" dir="2700000" algn="tl">
                    <a:srgbClr val="000000"/>
                  </a:outerShdw>
                </a:effectLst>
                <a:latin typeface="+mn-lt"/>
              </a:rPr>
              <a:t>enriching</a:t>
            </a:r>
            <a:r>
              <a:rPr lang="en-US" sz="3200" kern="0" dirty="0">
                <a:solidFill>
                  <a:schemeClr val="accent2">
                    <a:lumMod val="40000"/>
                    <a:lumOff val="60000"/>
                  </a:schemeClr>
                </a:solidFill>
                <a:effectLst>
                  <a:outerShdw blurRad="38100" dist="38100" dir="2700000" algn="tl">
                    <a:srgbClr val="000000"/>
                  </a:outerShdw>
                </a:effectLst>
                <a:latin typeface="+mn-lt"/>
              </a:rPr>
              <a:t>,   OR </a:t>
            </a:r>
            <a:r>
              <a:rPr lang="en-US" sz="3200" kern="0" dirty="0">
                <a:solidFill>
                  <a:srgbClr val="92D050"/>
                </a:solidFill>
                <a:effectLst>
                  <a:outerShdw blurRad="38100" dist="38100" dir="2700000" algn="tl">
                    <a:srgbClr val="000000"/>
                  </a:outerShdw>
                </a:effectLst>
                <a:latin typeface="+mn-lt"/>
              </a:rPr>
              <a:t>antagonistic</a:t>
            </a:r>
            <a:r>
              <a:rPr lang="en-US" sz="3200" kern="0" dirty="0">
                <a:solidFill>
                  <a:schemeClr val="accent2">
                    <a:lumMod val="40000"/>
                    <a:lumOff val="60000"/>
                  </a:schemeClr>
                </a:solidFill>
                <a:effectLst>
                  <a:outerShdw blurRad="38100" dist="38100" dir="2700000" algn="tl">
                    <a:srgbClr val="000000"/>
                  </a:outerShdw>
                </a:effectLst>
                <a:latin typeface="+mn-lt"/>
              </a:rPr>
              <a:t>.</a:t>
            </a:r>
          </a:p>
        </p:txBody>
      </p:sp>
      <p:pic>
        <p:nvPicPr>
          <p:cNvPr id="5124" name="Picture 2" descr="http://t2.gstatic.com/images?q=tbn:0HAKy6t1PatNZM:http://mind.ofdan.ca/images/contradiction.jpg">
            <a:hlinkClick r:id="rId2"/>
            <a:extLst>
              <a:ext uri="{FF2B5EF4-FFF2-40B4-BE49-F238E27FC236}">
                <a16:creationId xmlns:a16="http://schemas.microsoft.com/office/drawing/2014/main" id="{548A1D9F-69E3-49ED-A36A-4F8E3E2427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133600"/>
            <a:ext cx="2189163"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4" descr="http://www.psychobabyonline.com/site/scpics/tmb/2022/big_little.jpg">
            <a:extLst>
              <a:ext uri="{FF2B5EF4-FFF2-40B4-BE49-F238E27FC236}">
                <a16:creationId xmlns:a16="http://schemas.microsoft.com/office/drawing/2014/main" id="{AD431F90-3F22-4850-9889-E27D184EDA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2057400"/>
            <a:ext cx="1905000" cy="188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http://img.tfd.com/wn/38/17F344-antagonistic.jpg">
            <a:extLst>
              <a:ext uri="{FF2B5EF4-FFF2-40B4-BE49-F238E27FC236}">
                <a16:creationId xmlns:a16="http://schemas.microsoft.com/office/drawing/2014/main" id="{B1C44E49-5B5E-4E89-A9B3-26713B51FB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4343400"/>
            <a:ext cx="2946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9CD1EE2-404A-415A-9E71-C94ADE8A51CF}"/>
              </a:ext>
            </a:extLst>
          </p:cNvPr>
          <p:cNvSpPr txBox="1">
            <a:spLocks noChangeArrowheads="1"/>
          </p:cNvSpPr>
          <p:nvPr/>
        </p:nvSpPr>
        <p:spPr>
          <a:xfrm>
            <a:off x="685800" y="609600"/>
            <a:ext cx="4495800" cy="1143000"/>
          </a:xfrm>
          <a:prstGeom prst="rect">
            <a:avLst/>
          </a:prstGeom>
        </p:spPr>
        <p:txBody>
          <a:bodyPr/>
          <a:lstStyle/>
          <a:p>
            <a:pPr algn="ctr">
              <a:defRPr/>
            </a:pPr>
            <a:r>
              <a:rPr lang="en-US" sz="4400" kern="0" dirty="0">
                <a:solidFill>
                  <a:schemeClr val="tx2">
                    <a:lumMod val="50000"/>
                  </a:schemeClr>
                </a:solidFill>
                <a:effectLst>
                  <a:outerShdw blurRad="38100" dist="38100" dir="2700000" algn="tl">
                    <a:srgbClr val="000000"/>
                  </a:outerShdw>
                </a:effectLst>
                <a:latin typeface="+mj-lt"/>
                <a:ea typeface="+mj-ea"/>
                <a:cs typeface="+mj-cs"/>
              </a:rPr>
              <a:t>Facts and Truths</a:t>
            </a:r>
          </a:p>
        </p:txBody>
      </p:sp>
      <p:sp>
        <p:nvSpPr>
          <p:cNvPr id="3" name="Rectangle 3">
            <a:extLst>
              <a:ext uri="{FF2B5EF4-FFF2-40B4-BE49-F238E27FC236}">
                <a16:creationId xmlns:a16="http://schemas.microsoft.com/office/drawing/2014/main" id="{FE85A13F-81D2-4BBD-B3F6-CAB753A85405}"/>
              </a:ext>
            </a:extLst>
          </p:cNvPr>
          <p:cNvSpPr txBox="1">
            <a:spLocks noChangeArrowheads="1"/>
          </p:cNvSpPr>
          <p:nvPr/>
        </p:nvSpPr>
        <p:spPr>
          <a:xfrm>
            <a:off x="685800" y="1981200"/>
            <a:ext cx="4191000" cy="4114800"/>
          </a:xfrm>
          <a:prstGeom prst="rect">
            <a:avLst/>
          </a:prstGeom>
        </p:spPr>
        <p:txBody>
          <a:bodyPr/>
          <a:lstStyle/>
          <a:p>
            <a:pPr marL="342900" indent="-342900">
              <a:spcBef>
                <a:spcPct val="20000"/>
              </a:spcBef>
              <a:buClr>
                <a:schemeClr val="hlink"/>
              </a:buClr>
              <a:buSzPct val="80000"/>
              <a:buFont typeface="Wingdings" pitchFamily="2" charset="2"/>
              <a:buNone/>
              <a:defRPr/>
            </a:pPr>
            <a:r>
              <a:rPr lang="en-US" sz="3200" kern="0" dirty="0">
                <a:solidFill>
                  <a:srgbClr val="00B0F0"/>
                </a:solidFill>
                <a:effectLst>
                  <a:outerShdw blurRad="38100" dist="38100" dir="2700000" algn="tl">
                    <a:srgbClr val="000000"/>
                  </a:outerShdw>
                </a:effectLst>
                <a:latin typeface="Comic Sans MS" pitchFamily="66" charset="0"/>
              </a:rPr>
              <a:t>Facts</a:t>
            </a:r>
            <a:r>
              <a:rPr lang="en-US" sz="3200" kern="0" dirty="0">
                <a:solidFill>
                  <a:srgbClr val="FFFF00"/>
                </a:solidFill>
                <a:effectLst>
                  <a:outerShdw blurRad="38100" dist="38100" dir="2700000" algn="tl">
                    <a:srgbClr val="000000"/>
                  </a:outerShdw>
                </a:effectLst>
                <a:latin typeface="Comic Sans MS" pitchFamily="66" charset="0"/>
              </a:rPr>
              <a:t> </a:t>
            </a:r>
            <a:r>
              <a:rPr lang="en-US" sz="3200" kern="0" dirty="0">
                <a:solidFill>
                  <a:srgbClr val="92D050"/>
                </a:solidFill>
                <a:effectLst>
                  <a:outerShdw blurRad="38100" dist="38100" dir="2700000" algn="tl">
                    <a:srgbClr val="000000"/>
                  </a:outerShdw>
                </a:effectLst>
                <a:latin typeface="Comic Sans MS" pitchFamily="66" charset="0"/>
              </a:rPr>
              <a:t>are experienced consensual convictions from sensorial inputs.</a:t>
            </a:r>
          </a:p>
          <a:p>
            <a:pPr marL="342900" indent="-342900">
              <a:spcBef>
                <a:spcPct val="20000"/>
              </a:spcBef>
              <a:buClr>
                <a:schemeClr val="hlink"/>
              </a:buClr>
              <a:buSzPct val="80000"/>
              <a:buFont typeface="Wingdings" pitchFamily="2" charset="2"/>
              <a:buNone/>
              <a:defRPr/>
            </a:pPr>
            <a:r>
              <a:rPr lang="en-US" sz="3200" kern="0" dirty="0">
                <a:solidFill>
                  <a:srgbClr val="00B050"/>
                </a:solidFill>
                <a:effectLst>
                  <a:outerShdw blurRad="38100" dist="38100" dir="2700000" algn="tl">
                    <a:srgbClr val="000000"/>
                  </a:outerShdw>
                </a:effectLst>
                <a:latin typeface="Comic Sans MS" pitchFamily="66" charset="0"/>
              </a:rPr>
              <a:t>Truths</a:t>
            </a:r>
            <a:r>
              <a:rPr lang="en-US" sz="3200" kern="0" dirty="0">
                <a:solidFill>
                  <a:srgbClr val="FFFF00"/>
                </a:solidFill>
                <a:effectLst>
                  <a:outerShdw blurRad="38100" dist="38100" dir="2700000" algn="tl">
                    <a:srgbClr val="000000"/>
                  </a:outerShdw>
                </a:effectLst>
                <a:latin typeface="Comic Sans MS" pitchFamily="66" charset="0"/>
              </a:rPr>
              <a:t> </a:t>
            </a:r>
            <a:r>
              <a:rPr lang="en-US" sz="3200" kern="0" dirty="0">
                <a:solidFill>
                  <a:srgbClr val="00CCFF"/>
                </a:solidFill>
                <a:effectLst>
                  <a:outerShdw blurRad="38100" dist="38100" dir="2700000" algn="tl">
                    <a:srgbClr val="000000"/>
                  </a:outerShdw>
                </a:effectLst>
                <a:latin typeface="Comic Sans MS" pitchFamily="66" charset="0"/>
              </a:rPr>
              <a:t>are interpretations of facts.</a:t>
            </a:r>
          </a:p>
          <a:p>
            <a:pPr marL="342900" indent="-342900">
              <a:spcBef>
                <a:spcPct val="20000"/>
              </a:spcBef>
              <a:buClr>
                <a:schemeClr val="hlink"/>
              </a:buClr>
              <a:buSzPct val="80000"/>
              <a:buFont typeface="Wingdings" pitchFamily="2" charset="2"/>
              <a:buNone/>
              <a:defRPr/>
            </a:pPr>
            <a:endParaRPr lang="en-US" sz="3200" kern="0" dirty="0">
              <a:solidFill>
                <a:srgbClr val="FFFF00"/>
              </a:solidFill>
              <a:effectLst>
                <a:outerShdw blurRad="38100" dist="38100" dir="2700000" algn="tl">
                  <a:srgbClr val="000000"/>
                </a:outerShdw>
              </a:effectLst>
              <a:latin typeface="Comic Sans MS" pitchFamily="66" charset="0"/>
            </a:endParaRPr>
          </a:p>
        </p:txBody>
      </p:sp>
      <p:pic>
        <p:nvPicPr>
          <p:cNvPr id="6148" name="Picture 5" descr="http://rds.yahoo.com/_ylt=A9gnMinmk11GO7gA1ROjzbkF/SIG=12br08nun/EXP=1180624230/**http%3A//cust.idl.com.au/fold/tracts/barefacts/fact13.jpg">
            <a:extLst>
              <a:ext uri="{FF2B5EF4-FFF2-40B4-BE49-F238E27FC236}">
                <a16:creationId xmlns:a16="http://schemas.microsoft.com/office/drawing/2014/main" id="{8591449D-024F-42C5-8DAD-756199235E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657600"/>
            <a:ext cx="37338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149" name="Object 2">
            <a:extLst>
              <a:ext uri="{FF2B5EF4-FFF2-40B4-BE49-F238E27FC236}">
                <a16:creationId xmlns:a16="http://schemas.microsoft.com/office/drawing/2014/main" id="{69E0E417-6624-4D4D-87E2-B8847D7554C5}"/>
              </a:ext>
            </a:extLst>
          </p:cNvPr>
          <p:cNvGraphicFramePr>
            <a:graphicFrameLocks/>
          </p:cNvGraphicFramePr>
          <p:nvPr/>
        </p:nvGraphicFramePr>
        <p:xfrm>
          <a:off x="5486400" y="381000"/>
          <a:ext cx="3200400" cy="3276600"/>
        </p:xfrm>
        <a:graphic>
          <a:graphicData uri="http://schemas.openxmlformats.org/presentationml/2006/ole">
            <mc:AlternateContent xmlns:mc="http://schemas.openxmlformats.org/markup-compatibility/2006">
              <mc:Choice xmlns:v="urn:schemas-microsoft-com:vml" Requires="v">
                <p:oleObj name="Clip" r:id="rId3" imgW="961905" imgH="971172" progId="MS_ClipArt_Gallery.5">
                  <p:embed/>
                </p:oleObj>
              </mc:Choice>
              <mc:Fallback>
                <p:oleObj name="Clip" r:id="rId3" imgW="961905" imgH="971172" progId="MS_ClipArt_Gallery.5">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81000"/>
                        <a:ext cx="32004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FA01726-E128-49EB-A138-38C4A43A1A02}"/>
              </a:ext>
            </a:extLst>
          </p:cNvPr>
          <p:cNvSpPr txBox="1">
            <a:spLocks noChangeArrowheads="1"/>
          </p:cNvSpPr>
          <p:nvPr/>
        </p:nvSpPr>
        <p:spPr>
          <a:xfrm>
            <a:off x="685800" y="609600"/>
            <a:ext cx="7772400" cy="1143000"/>
          </a:xfrm>
          <a:prstGeom prst="rect">
            <a:avLst/>
          </a:prstGeom>
        </p:spPr>
        <p:txBody>
          <a:bodyPr/>
          <a:lstStyle/>
          <a:p>
            <a:pPr algn="ctr">
              <a:defRPr/>
            </a:pPr>
            <a:r>
              <a:rPr lang="en-US" sz="4400" kern="0" dirty="0">
                <a:solidFill>
                  <a:schemeClr val="tx2">
                    <a:lumMod val="50000"/>
                  </a:schemeClr>
                </a:solidFill>
                <a:effectLst>
                  <a:outerShdw blurRad="38100" dist="38100" dir="2700000" algn="tl">
                    <a:srgbClr val="000000"/>
                  </a:outerShdw>
                </a:effectLst>
                <a:latin typeface="+mj-lt"/>
                <a:ea typeface="+mj-ea"/>
                <a:cs typeface="+mj-cs"/>
              </a:rPr>
              <a:t>Two Kinds of Truths</a:t>
            </a:r>
          </a:p>
        </p:txBody>
      </p:sp>
      <p:sp>
        <p:nvSpPr>
          <p:cNvPr id="5" name="Rectangle 3">
            <a:extLst>
              <a:ext uri="{FF2B5EF4-FFF2-40B4-BE49-F238E27FC236}">
                <a16:creationId xmlns:a16="http://schemas.microsoft.com/office/drawing/2014/main" id="{32D97B11-9C65-4518-A311-D01F26ADFFFF}"/>
              </a:ext>
            </a:extLst>
          </p:cNvPr>
          <p:cNvSpPr txBox="1">
            <a:spLocks noChangeArrowheads="1"/>
          </p:cNvSpPr>
          <p:nvPr/>
        </p:nvSpPr>
        <p:spPr>
          <a:xfrm>
            <a:off x="457200" y="1447800"/>
            <a:ext cx="4114800" cy="5105400"/>
          </a:xfrm>
          <a:prstGeom prst="rect">
            <a:avLst/>
          </a:prstGeom>
        </p:spPr>
        <p:txBody>
          <a:bodyPr/>
          <a:lstStyle/>
          <a:p>
            <a:pPr marL="342900" indent="-342900">
              <a:lnSpc>
                <a:spcPct val="90000"/>
              </a:lnSpc>
              <a:spcBef>
                <a:spcPct val="20000"/>
              </a:spcBef>
              <a:buClr>
                <a:schemeClr val="hlink"/>
              </a:buClr>
              <a:buSzPct val="80000"/>
              <a:defRPr/>
            </a:pPr>
            <a:r>
              <a:rPr lang="en-US" sz="3200" kern="0" dirty="0">
                <a:solidFill>
                  <a:schemeClr val="bg2">
                    <a:lumMod val="20000"/>
                    <a:lumOff val="80000"/>
                  </a:schemeClr>
                </a:solidFill>
                <a:effectLst>
                  <a:outerShdw blurRad="38100" dist="38100" dir="2700000" algn="tl">
                    <a:srgbClr val="000000"/>
                  </a:outerShdw>
                </a:effectLst>
                <a:latin typeface="Comic Sans MS" pitchFamily="66" charset="0"/>
              </a:rPr>
              <a:t>Endopotent truths: </a:t>
            </a:r>
            <a:r>
              <a:rPr lang="en-US" sz="3200" kern="0" dirty="0">
                <a:solidFill>
                  <a:schemeClr val="accent2">
                    <a:lumMod val="20000"/>
                    <a:lumOff val="80000"/>
                  </a:schemeClr>
                </a:solidFill>
                <a:effectLst>
                  <a:outerShdw blurRad="38100" dist="38100" dir="2700000" algn="tl">
                    <a:srgbClr val="000000"/>
                  </a:outerShdw>
                </a:effectLst>
                <a:latin typeface="Comic Sans MS" pitchFamily="66" charset="0"/>
              </a:rPr>
              <a:t>interpretations that </a:t>
            </a:r>
            <a:r>
              <a:rPr lang="en-US" sz="3200" kern="0" dirty="0">
                <a:solidFill>
                  <a:srgbClr val="00B0F0"/>
                </a:solidFill>
                <a:effectLst>
                  <a:outerShdw blurRad="38100" dist="38100" dir="2700000" algn="tl">
                    <a:srgbClr val="000000"/>
                  </a:outerShdw>
                </a:effectLst>
                <a:latin typeface="Comic Sans MS" pitchFamily="66" charset="0"/>
              </a:rPr>
              <a:t>give inner experience </a:t>
            </a:r>
            <a:r>
              <a:rPr lang="en-US" sz="3200" kern="0" dirty="0">
                <a:solidFill>
                  <a:schemeClr val="accent2">
                    <a:lumMod val="20000"/>
                    <a:lumOff val="80000"/>
                  </a:schemeClr>
                </a:solidFill>
                <a:effectLst>
                  <a:outerShdw blurRad="38100" dist="38100" dir="2700000" algn="tl">
                    <a:srgbClr val="000000"/>
                  </a:outerShdw>
                </a:effectLst>
                <a:latin typeface="Comic Sans MS" pitchFamily="66" charset="0"/>
              </a:rPr>
              <a:t>(fulfillment, joy, meaning, etc.)</a:t>
            </a:r>
          </a:p>
          <a:p>
            <a:pPr marL="342900" indent="-342900">
              <a:lnSpc>
                <a:spcPct val="90000"/>
              </a:lnSpc>
              <a:spcBef>
                <a:spcPct val="20000"/>
              </a:spcBef>
              <a:buClr>
                <a:schemeClr val="hlink"/>
              </a:buClr>
              <a:buSzPct val="80000"/>
              <a:defRPr/>
            </a:pPr>
            <a:r>
              <a:rPr lang="en-US" sz="3200" kern="0" dirty="0">
                <a:solidFill>
                  <a:srgbClr val="92D050"/>
                </a:solidFill>
                <a:effectLst>
                  <a:outerShdw blurRad="38100" dist="38100" dir="2700000" algn="tl">
                    <a:srgbClr val="000000"/>
                  </a:outerShdw>
                </a:effectLst>
                <a:latin typeface="Comic Sans MS" pitchFamily="66" charset="0"/>
              </a:rPr>
              <a:t>Exopotent truths:</a:t>
            </a:r>
          </a:p>
          <a:p>
            <a:pPr marL="342900" indent="-342900">
              <a:lnSpc>
                <a:spcPct val="90000"/>
              </a:lnSpc>
              <a:spcBef>
                <a:spcPct val="20000"/>
              </a:spcBef>
              <a:buClr>
                <a:schemeClr val="hlink"/>
              </a:buClr>
              <a:buSzPct val="80000"/>
              <a:defRPr/>
            </a:pPr>
            <a:r>
              <a:rPr lang="en-US" sz="3200" kern="0" dirty="0">
                <a:solidFill>
                  <a:srgbClr val="FFFF00"/>
                </a:solidFill>
                <a:effectLst>
                  <a:outerShdw blurRad="38100" dist="38100" dir="2700000" algn="tl">
                    <a:srgbClr val="000000"/>
                  </a:outerShdw>
                </a:effectLst>
                <a:latin typeface="Comic Sans MS" pitchFamily="66" charset="0"/>
              </a:rPr>
              <a:t>   </a:t>
            </a:r>
            <a:r>
              <a:rPr lang="en-US" sz="3200" kern="0" dirty="0">
                <a:solidFill>
                  <a:srgbClr val="00B050"/>
                </a:solidFill>
                <a:effectLst>
                  <a:outerShdw blurRad="38100" dist="38100" dir="2700000" algn="tl">
                    <a:srgbClr val="000000"/>
                  </a:outerShdw>
                </a:effectLst>
                <a:latin typeface="Comic Sans MS" pitchFamily="66" charset="0"/>
              </a:rPr>
              <a:t>interpretations that </a:t>
            </a:r>
            <a:r>
              <a:rPr lang="en-US" sz="3200" kern="0" dirty="0">
                <a:solidFill>
                  <a:srgbClr val="00B0F0"/>
                </a:solidFill>
                <a:effectLst>
                  <a:outerShdw blurRad="38100" dist="38100" dir="2700000" algn="tl">
                    <a:srgbClr val="000000"/>
                  </a:outerShdw>
                </a:effectLst>
                <a:latin typeface="Comic Sans MS" pitchFamily="66" charset="0"/>
              </a:rPr>
              <a:t>enable us to manipulate </a:t>
            </a:r>
            <a:r>
              <a:rPr lang="en-US" sz="3200" kern="0" dirty="0">
                <a:solidFill>
                  <a:srgbClr val="00B050"/>
                </a:solidFill>
                <a:effectLst>
                  <a:outerShdw blurRad="38100" dist="38100" dir="2700000" algn="tl">
                    <a:srgbClr val="000000"/>
                  </a:outerShdw>
                </a:effectLst>
                <a:latin typeface="Comic Sans MS" pitchFamily="66" charset="0"/>
              </a:rPr>
              <a:t>the external world.</a:t>
            </a:r>
          </a:p>
        </p:txBody>
      </p:sp>
      <p:pic>
        <p:nvPicPr>
          <p:cNvPr id="7172" name="Picture 6" descr="Go to fullsize image">
            <a:hlinkClick r:id="rId2"/>
            <a:extLst>
              <a:ext uri="{FF2B5EF4-FFF2-40B4-BE49-F238E27FC236}">
                <a16:creationId xmlns:a16="http://schemas.microsoft.com/office/drawing/2014/main" id="{DA08BBF8-4CA9-4134-AA89-2964C6DCFA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600200"/>
            <a:ext cx="1143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173" name="Object 2">
            <a:extLst>
              <a:ext uri="{FF2B5EF4-FFF2-40B4-BE49-F238E27FC236}">
                <a16:creationId xmlns:a16="http://schemas.microsoft.com/office/drawing/2014/main" id="{4D689A40-F96A-4EB0-8BD6-2ABFE39EAF2F}"/>
              </a:ext>
            </a:extLst>
          </p:cNvPr>
          <p:cNvGraphicFramePr>
            <a:graphicFrameLocks/>
          </p:cNvGraphicFramePr>
          <p:nvPr/>
        </p:nvGraphicFramePr>
        <p:xfrm>
          <a:off x="6553200" y="1676400"/>
          <a:ext cx="2438400" cy="2124075"/>
        </p:xfrm>
        <a:graphic>
          <a:graphicData uri="http://schemas.openxmlformats.org/presentationml/2006/ole">
            <mc:AlternateContent xmlns:mc="http://schemas.openxmlformats.org/markup-compatibility/2006">
              <mc:Choice xmlns:v="urn:schemas-microsoft-com:vml" Requires="v">
                <p:oleObj name="Clip" r:id="rId4" imgW="1800000" imgH="1809524" progId="MS_ClipArt_Gallery.5">
                  <p:embed/>
                </p:oleObj>
              </mc:Choice>
              <mc:Fallback>
                <p:oleObj name="Clip" r:id="rId4" imgW="1800000" imgH="1809524" progId="MS_ClipArt_Gallery.5">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1676400"/>
                        <a:ext cx="2438400"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174" name="Picture 5" descr="Image Preview">
            <a:hlinkClick r:id="rId6"/>
            <a:extLst>
              <a:ext uri="{FF2B5EF4-FFF2-40B4-BE49-F238E27FC236}">
                <a16:creationId xmlns:a16="http://schemas.microsoft.com/office/drawing/2014/main" id="{7A085AC7-A5B0-4319-A31F-3C2BEA91EA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4400" y="4114800"/>
            <a:ext cx="1600200"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3" descr="See full size image">
            <a:extLst>
              <a:ext uri="{FF2B5EF4-FFF2-40B4-BE49-F238E27FC236}">
                <a16:creationId xmlns:a16="http://schemas.microsoft.com/office/drawing/2014/main" id="{53821E7B-5C24-4815-8D7F-30A5FAC9E8A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77000" y="4495800"/>
            <a:ext cx="2376488"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D7B8C-A4FB-4C6C-9EC0-DB37B2E21A31}"/>
              </a:ext>
            </a:extLst>
          </p:cNvPr>
          <p:cNvSpPr>
            <a:spLocks noGrp="1"/>
          </p:cNvSpPr>
          <p:nvPr>
            <p:ph type="title"/>
          </p:nvPr>
        </p:nvSpPr>
        <p:spPr/>
        <p:txBody>
          <a:bodyPr/>
          <a:lstStyle/>
          <a:p>
            <a:pPr>
              <a:defRPr/>
            </a:pPr>
            <a:r>
              <a:rPr lang="en-US" dirty="0">
                <a:solidFill>
                  <a:schemeClr val="tx2">
                    <a:lumMod val="50000"/>
                  </a:schemeClr>
                </a:solidFill>
              </a:rPr>
              <a:t>Conjugate Realms</a:t>
            </a:r>
            <a:br>
              <a:rPr lang="en-US" dirty="0">
                <a:solidFill>
                  <a:schemeClr val="tx2">
                    <a:lumMod val="50000"/>
                  </a:schemeClr>
                </a:solidFill>
              </a:rPr>
            </a:br>
            <a:endParaRPr lang="en-US" dirty="0"/>
          </a:p>
        </p:txBody>
      </p:sp>
      <p:sp>
        <p:nvSpPr>
          <p:cNvPr id="3" name="Content Placeholder 2">
            <a:extLst>
              <a:ext uri="{FF2B5EF4-FFF2-40B4-BE49-F238E27FC236}">
                <a16:creationId xmlns:a16="http://schemas.microsoft.com/office/drawing/2014/main" id="{CF8DE518-D98C-47ED-811E-78EF0F62F9C3}"/>
              </a:ext>
            </a:extLst>
          </p:cNvPr>
          <p:cNvSpPr>
            <a:spLocks noGrp="1"/>
          </p:cNvSpPr>
          <p:nvPr>
            <p:ph idx="1"/>
          </p:nvPr>
        </p:nvSpPr>
        <p:spPr>
          <a:xfrm>
            <a:off x="381000" y="914400"/>
            <a:ext cx="5257800" cy="5562600"/>
          </a:xfrm>
        </p:spPr>
        <p:txBody>
          <a:bodyPr/>
          <a:lstStyle/>
          <a:p>
            <a:pPr>
              <a:buFont typeface="Wingdings" panose="05000000000000000000" pitchFamily="2" charset="2"/>
              <a:buNone/>
              <a:defRPr/>
            </a:pPr>
            <a:r>
              <a:rPr lang="en-US" dirty="0">
                <a:solidFill>
                  <a:srgbClr val="00CCFF"/>
                </a:solidFill>
              </a:rPr>
              <a:t>Conjugate realms refer to perspectives on truths that are mutually complementary in the generalized sense:</a:t>
            </a:r>
          </a:p>
          <a:p>
            <a:pPr>
              <a:buFont typeface="Wingdings" panose="05000000000000000000" pitchFamily="2" charset="2"/>
              <a:buNone/>
              <a:defRPr/>
            </a:pPr>
            <a:r>
              <a:rPr lang="en-US" dirty="0">
                <a:solidFill>
                  <a:schemeClr val="accent1">
                    <a:lumMod val="60000"/>
                    <a:lumOff val="40000"/>
                  </a:schemeClr>
                </a:solidFill>
              </a:rPr>
              <a:t>Let C</a:t>
            </a:r>
            <a:r>
              <a:rPr lang="en-US" baseline="-25000" dirty="0">
                <a:solidFill>
                  <a:schemeClr val="accent1">
                    <a:lumMod val="60000"/>
                    <a:lumOff val="40000"/>
                  </a:schemeClr>
                </a:solidFill>
              </a:rPr>
              <a:t>1 </a:t>
            </a:r>
            <a:r>
              <a:rPr lang="en-US" dirty="0">
                <a:solidFill>
                  <a:schemeClr val="accent1">
                    <a:lumMod val="60000"/>
                    <a:lumOff val="40000"/>
                  </a:schemeClr>
                </a:solidFill>
              </a:rPr>
              <a:t>and C</a:t>
            </a:r>
            <a:r>
              <a:rPr lang="en-US" baseline="-25000" dirty="0">
                <a:solidFill>
                  <a:schemeClr val="accent1">
                    <a:lumMod val="60000"/>
                    <a:lumOff val="40000"/>
                  </a:schemeClr>
                </a:solidFill>
              </a:rPr>
              <a:t>2 </a:t>
            </a:r>
            <a:r>
              <a:rPr lang="en-US" dirty="0">
                <a:solidFill>
                  <a:schemeClr val="accent1">
                    <a:lumMod val="60000"/>
                    <a:lumOff val="40000"/>
                  </a:schemeClr>
                </a:solidFill>
              </a:rPr>
              <a:t>be truths from two conjugate realms,</a:t>
            </a:r>
          </a:p>
          <a:p>
            <a:pPr>
              <a:buFont typeface="Wingdings" panose="05000000000000000000" pitchFamily="2" charset="2"/>
              <a:buNone/>
              <a:defRPr/>
            </a:pPr>
            <a:r>
              <a:rPr lang="en-US" dirty="0">
                <a:solidFill>
                  <a:schemeClr val="accent1">
                    <a:lumMod val="60000"/>
                    <a:lumOff val="40000"/>
                  </a:schemeClr>
                </a:solidFill>
              </a:rPr>
              <a:t>M = more, L = less.</a:t>
            </a:r>
          </a:p>
          <a:p>
            <a:pPr>
              <a:buFont typeface="Wingdings" panose="05000000000000000000" pitchFamily="2" charset="2"/>
              <a:buNone/>
              <a:defRPr/>
            </a:pPr>
            <a:r>
              <a:rPr lang="en-US" dirty="0">
                <a:solidFill>
                  <a:srgbClr val="00B0F0"/>
                </a:solidFill>
              </a:rPr>
              <a:t>Then, we will have:</a:t>
            </a:r>
          </a:p>
          <a:p>
            <a:pPr>
              <a:buFont typeface="Wingdings" panose="05000000000000000000" pitchFamily="2" charset="2"/>
              <a:buNone/>
              <a:defRPr/>
            </a:pPr>
            <a:r>
              <a:rPr lang="en-US" dirty="0">
                <a:solidFill>
                  <a:srgbClr val="00B050"/>
                </a:solidFill>
              </a:rPr>
              <a:t>M C</a:t>
            </a:r>
            <a:r>
              <a:rPr lang="en-US" baseline="-25000" dirty="0">
                <a:solidFill>
                  <a:srgbClr val="00B050"/>
                </a:solidFill>
              </a:rPr>
              <a:t>1</a:t>
            </a:r>
            <a:r>
              <a:rPr lang="en-US" dirty="0">
                <a:solidFill>
                  <a:srgbClr val="00B050"/>
                </a:solidFill>
              </a:rPr>
              <a:t> → L C</a:t>
            </a:r>
            <a:r>
              <a:rPr lang="en-US" baseline="-25000" dirty="0">
                <a:solidFill>
                  <a:srgbClr val="00B050"/>
                </a:solidFill>
              </a:rPr>
              <a:t>2</a:t>
            </a:r>
            <a:r>
              <a:rPr lang="en-US" dirty="0">
                <a:solidFill>
                  <a:srgbClr val="00B050"/>
                </a:solidFill>
              </a:rPr>
              <a:t>;  L C</a:t>
            </a:r>
            <a:r>
              <a:rPr lang="en-US" baseline="-25000" dirty="0">
                <a:solidFill>
                  <a:srgbClr val="00B050"/>
                </a:solidFill>
              </a:rPr>
              <a:t>1</a:t>
            </a:r>
            <a:r>
              <a:rPr lang="en-US" dirty="0">
                <a:solidFill>
                  <a:srgbClr val="00B050"/>
                </a:solidFill>
              </a:rPr>
              <a:t> → M C</a:t>
            </a:r>
            <a:r>
              <a:rPr lang="en-US" baseline="-25000" dirty="0">
                <a:solidFill>
                  <a:srgbClr val="00B050"/>
                </a:solidFill>
              </a:rPr>
              <a:t>2</a:t>
            </a:r>
            <a:endParaRPr lang="en-US" dirty="0">
              <a:solidFill>
                <a:srgbClr val="00B050"/>
              </a:solidFill>
            </a:endParaRPr>
          </a:p>
          <a:p>
            <a:pPr>
              <a:buFont typeface="Wingdings" panose="05000000000000000000" pitchFamily="2" charset="2"/>
              <a:buNone/>
              <a:defRPr/>
            </a:pPr>
            <a:endParaRPr lang="en-US" dirty="0">
              <a:solidFill>
                <a:srgbClr val="92D050"/>
              </a:solidFill>
            </a:endParaRPr>
          </a:p>
        </p:txBody>
      </p:sp>
      <p:pic>
        <p:nvPicPr>
          <p:cNvPr id="8196" name="Picture 2" descr="http://api.ning.com/files/LyrFqveZzmFXjQZ8phfH3dKeURCvtG-mfi22GirM0lPCiOvn9cMJv9v9YX*T1nVKMjMpc55So3df9Faob5iKRxw77reW4eNR/ilkka_hazy.jpg">
            <a:extLst>
              <a:ext uri="{FF2B5EF4-FFF2-40B4-BE49-F238E27FC236}">
                <a16:creationId xmlns:a16="http://schemas.microsoft.com/office/drawing/2014/main" id="{7AAFA9D6-1D14-4425-B541-078655D97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990600"/>
            <a:ext cx="22002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3" descr="See full size image">
            <a:extLst>
              <a:ext uri="{FF2B5EF4-FFF2-40B4-BE49-F238E27FC236}">
                <a16:creationId xmlns:a16="http://schemas.microsoft.com/office/drawing/2014/main" id="{63DABEEC-3CBA-4629-BA0A-008F52DE3F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9050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14" descr="http://www.dailygalaxy.com/photos/uncategorized/2008/03/06/intuition.jpg">
            <a:extLst>
              <a:ext uri="{FF2B5EF4-FFF2-40B4-BE49-F238E27FC236}">
                <a16:creationId xmlns:a16="http://schemas.microsoft.com/office/drawing/2014/main" id="{58993E0B-B519-4640-8C76-3782BD4FB0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4419600"/>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4691E-9538-44E7-B94A-2A2CB5B3974D}"/>
              </a:ext>
            </a:extLst>
          </p:cNvPr>
          <p:cNvSpPr>
            <a:spLocks noGrp="1"/>
          </p:cNvSpPr>
          <p:nvPr>
            <p:ph type="title"/>
          </p:nvPr>
        </p:nvSpPr>
        <p:spPr/>
        <p:txBody>
          <a:bodyPr/>
          <a:lstStyle/>
          <a:p>
            <a:pPr>
              <a:defRPr/>
            </a:pPr>
            <a:r>
              <a:rPr lang="en-US" dirty="0">
                <a:solidFill>
                  <a:schemeClr val="tx2">
                    <a:lumMod val="50000"/>
                  </a:schemeClr>
                </a:solidFill>
              </a:rPr>
              <a:t>Conjugate Realms of Exotruths</a:t>
            </a:r>
          </a:p>
        </p:txBody>
      </p:sp>
      <p:sp>
        <p:nvSpPr>
          <p:cNvPr id="3" name="Content Placeholder 2">
            <a:extLst>
              <a:ext uri="{FF2B5EF4-FFF2-40B4-BE49-F238E27FC236}">
                <a16:creationId xmlns:a16="http://schemas.microsoft.com/office/drawing/2014/main" id="{117FB186-A5CD-4D64-A18C-CD4805FA1807}"/>
              </a:ext>
            </a:extLst>
          </p:cNvPr>
          <p:cNvSpPr>
            <a:spLocks noGrp="1"/>
          </p:cNvSpPr>
          <p:nvPr>
            <p:ph idx="1"/>
          </p:nvPr>
        </p:nvSpPr>
        <p:spPr>
          <a:xfrm>
            <a:off x="457200" y="1600200"/>
            <a:ext cx="5257800" cy="4953000"/>
          </a:xfrm>
        </p:spPr>
        <p:txBody>
          <a:bodyPr/>
          <a:lstStyle/>
          <a:p>
            <a:pPr>
              <a:buFont typeface="Wingdings" panose="05000000000000000000" pitchFamily="2" charset="2"/>
              <a:buNone/>
              <a:defRPr/>
            </a:pPr>
            <a:r>
              <a:rPr lang="en-US" dirty="0"/>
              <a:t>              </a:t>
            </a:r>
            <a:r>
              <a:rPr lang="en-US" dirty="0">
                <a:solidFill>
                  <a:srgbClr val="00B0F0"/>
                </a:solidFill>
              </a:rPr>
              <a:t>Exotruths</a:t>
            </a:r>
          </a:p>
          <a:p>
            <a:pPr>
              <a:buFont typeface="Wingdings" panose="05000000000000000000" pitchFamily="2" charset="2"/>
              <a:buNone/>
              <a:defRPr/>
            </a:pPr>
            <a:r>
              <a:rPr lang="en-US" dirty="0">
                <a:solidFill>
                  <a:srgbClr val="92D050"/>
                </a:solidFill>
              </a:rPr>
              <a:t>         </a:t>
            </a:r>
          </a:p>
          <a:p>
            <a:pPr>
              <a:buFont typeface="Wingdings" panose="05000000000000000000" pitchFamily="2" charset="2"/>
              <a:buNone/>
              <a:defRPr/>
            </a:pPr>
            <a:endParaRPr lang="en-US" dirty="0">
              <a:solidFill>
                <a:srgbClr val="92D050"/>
              </a:solidFill>
            </a:endParaRPr>
          </a:p>
          <a:p>
            <a:pPr>
              <a:buFont typeface="Wingdings" panose="05000000000000000000" pitchFamily="2" charset="2"/>
              <a:buNone/>
              <a:defRPr/>
            </a:pPr>
            <a:r>
              <a:rPr lang="en-US" dirty="0">
                <a:solidFill>
                  <a:srgbClr val="92D050"/>
                </a:solidFill>
              </a:rPr>
              <a:t>       Classical   Quantum</a:t>
            </a:r>
          </a:p>
          <a:p>
            <a:pPr>
              <a:buFont typeface="Wingdings" panose="05000000000000000000" pitchFamily="2" charset="2"/>
              <a:buNone/>
              <a:defRPr/>
            </a:pPr>
            <a:r>
              <a:rPr lang="en-US" dirty="0">
                <a:solidFill>
                  <a:schemeClr val="accent1">
                    <a:lumMod val="40000"/>
                    <a:lumOff val="60000"/>
                  </a:schemeClr>
                </a:solidFill>
              </a:rPr>
              <a:t>The physical world may be studies at our scale (the </a:t>
            </a:r>
            <a:r>
              <a:rPr lang="en-US" dirty="0" err="1">
                <a:solidFill>
                  <a:schemeClr val="accent1">
                    <a:lumMod val="40000"/>
                    <a:lumOff val="60000"/>
                  </a:schemeClr>
                </a:solidFill>
              </a:rPr>
              <a:t>meso</a:t>
            </a:r>
            <a:r>
              <a:rPr lang="en-US" dirty="0">
                <a:solidFill>
                  <a:schemeClr val="accent1">
                    <a:lumMod val="40000"/>
                    <a:lumOff val="60000"/>
                  </a:schemeClr>
                </a:solidFill>
              </a:rPr>
              <a:t> and the macro) or at the </a:t>
            </a:r>
            <a:r>
              <a:rPr lang="en-US" dirty="0" err="1">
                <a:solidFill>
                  <a:schemeClr val="accent1">
                    <a:lumMod val="40000"/>
                    <a:lumOff val="60000"/>
                  </a:schemeClr>
                </a:solidFill>
              </a:rPr>
              <a:t>micocosmic</a:t>
            </a:r>
            <a:r>
              <a:rPr lang="en-US" dirty="0">
                <a:solidFill>
                  <a:schemeClr val="accent1">
                    <a:lumMod val="40000"/>
                    <a:lumOff val="60000"/>
                  </a:schemeClr>
                </a:solidFill>
              </a:rPr>
              <a:t> level. </a:t>
            </a:r>
          </a:p>
        </p:txBody>
      </p:sp>
      <p:cxnSp>
        <p:nvCxnSpPr>
          <p:cNvPr id="9220" name="AutoShape 11">
            <a:extLst>
              <a:ext uri="{FF2B5EF4-FFF2-40B4-BE49-F238E27FC236}">
                <a16:creationId xmlns:a16="http://schemas.microsoft.com/office/drawing/2014/main" id="{579DEC2F-88A0-4057-89A7-76187B41967A}"/>
              </a:ext>
            </a:extLst>
          </p:cNvPr>
          <p:cNvCxnSpPr>
            <a:cxnSpLocks noChangeShapeType="1"/>
          </p:cNvCxnSpPr>
          <p:nvPr/>
        </p:nvCxnSpPr>
        <p:spPr bwMode="auto">
          <a:xfrm rot="16200000" flipH="1">
            <a:off x="2933700" y="2400300"/>
            <a:ext cx="1219200" cy="685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221" name="AutoShape 9">
            <a:extLst>
              <a:ext uri="{FF2B5EF4-FFF2-40B4-BE49-F238E27FC236}">
                <a16:creationId xmlns:a16="http://schemas.microsoft.com/office/drawing/2014/main" id="{D17F3724-A4EE-4A05-A180-396669B1C3E9}"/>
              </a:ext>
            </a:extLst>
          </p:cNvPr>
          <p:cNvCxnSpPr>
            <a:cxnSpLocks noChangeShapeType="1"/>
          </p:cNvCxnSpPr>
          <p:nvPr/>
        </p:nvCxnSpPr>
        <p:spPr bwMode="auto">
          <a:xfrm rot="5400000">
            <a:off x="2057400" y="2286000"/>
            <a:ext cx="1143000" cy="8382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pic>
        <p:nvPicPr>
          <p:cNvPr id="9222" name="Picture 14" descr="http://t1.gstatic.com/images?q=tbn:nIfhJDWQ-EOxcM:http://ocw.u-tokyo.ac.jp/wp-content/uploads/quantum-image.jpg">
            <a:hlinkClick r:id="rId2"/>
            <a:extLst>
              <a:ext uri="{FF2B5EF4-FFF2-40B4-BE49-F238E27FC236}">
                <a16:creationId xmlns:a16="http://schemas.microsoft.com/office/drawing/2014/main" id="{BA90C981-2FE7-4500-9ECF-5AC624374B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114800"/>
            <a:ext cx="296545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16" descr="http://climate.met.psu.edu/www_prod/data/frost/images/rainbow.jpg">
            <a:extLst>
              <a:ext uri="{FF2B5EF4-FFF2-40B4-BE49-F238E27FC236}">
                <a16:creationId xmlns:a16="http://schemas.microsoft.com/office/drawing/2014/main" id="{EF34AF22-E85A-4D86-B25B-4CFA0F8317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4513" y="1676400"/>
            <a:ext cx="3170237"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5CD8D-9615-4B39-900F-D8EB19CB249F}"/>
              </a:ext>
            </a:extLst>
          </p:cNvPr>
          <p:cNvSpPr>
            <a:spLocks noGrp="1"/>
          </p:cNvSpPr>
          <p:nvPr>
            <p:ph type="title"/>
          </p:nvPr>
        </p:nvSpPr>
        <p:spPr/>
        <p:txBody>
          <a:bodyPr/>
          <a:lstStyle/>
          <a:p>
            <a:pPr>
              <a:defRPr/>
            </a:pPr>
            <a:r>
              <a:rPr lang="en-US" dirty="0">
                <a:solidFill>
                  <a:schemeClr val="tx2">
                    <a:lumMod val="50000"/>
                  </a:schemeClr>
                </a:solidFill>
              </a:rPr>
              <a:t>Conjugate Realms at the Classical Level</a:t>
            </a:r>
          </a:p>
        </p:txBody>
      </p:sp>
      <p:sp>
        <p:nvSpPr>
          <p:cNvPr id="3" name="Content Placeholder 2">
            <a:extLst>
              <a:ext uri="{FF2B5EF4-FFF2-40B4-BE49-F238E27FC236}">
                <a16:creationId xmlns:a16="http://schemas.microsoft.com/office/drawing/2014/main" id="{8781A04C-2A70-4105-9F71-A411F1326B28}"/>
              </a:ext>
            </a:extLst>
          </p:cNvPr>
          <p:cNvSpPr>
            <a:spLocks noGrp="1"/>
          </p:cNvSpPr>
          <p:nvPr>
            <p:ph idx="1"/>
          </p:nvPr>
        </p:nvSpPr>
        <p:spPr>
          <a:xfrm>
            <a:off x="457200" y="1600200"/>
            <a:ext cx="5181600" cy="4876800"/>
          </a:xfrm>
        </p:spPr>
        <p:txBody>
          <a:bodyPr/>
          <a:lstStyle/>
          <a:p>
            <a:pPr>
              <a:buFont typeface="Wingdings" panose="05000000000000000000" pitchFamily="2" charset="2"/>
              <a:buNone/>
              <a:defRPr/>
            </a:pPr>
            <a:r>
              <a:rPr lang="en-US" dirty="0">
                <a:solidFill>
                  <a:srgbClr val="92D050"/>
                </a:solidFill>
              </a:rPr>
              <a:t>        Classical World</a:t>
            </a:r>
          </a:p>
          <a:p>
            <a:pPr>
              <a:buFont typeface="Wingdings" panose="05000000000000000000" pitchFamily="2" charset="2"/>
              <a:buNone/>
              <a:defRPr/>
            </a:pPr>
            <a:r>
              <a:rPr lang="en-US" dirty="0"/>
              <a:t> </a:t>
            </a:r>
          </a:p>
          <a:p>
            <a:pPr>
              <a:buFont typeface="Wingdings" panose="05000000000000000000" pitchFamily="2" charset="2"/>
              <a:buNone/>
              <a:defRPr/>
            </a:pPr>
            <a:endParaRPr lang="en-US" dirty="0">
              <a:solidFill>
                <a:schemeClr val="bg1">
                  <a:lumMod val="40000"/>
                  <a:lumOff val="60000"/>
                </a:schemeClr>
              </a:solidFill>
            </a:endParaRPr>
          </a:p>
          <a:p>
            <a:pPr>
              <a:buFont typeface="Wingdings" panose="05000000000000000000" pitchFamily="2" charset="2"/>
              <a:buNone/>
              <a:defRPr/>
            </a:pPr>
            <a:r>
              <a:rPr lang="en-US" dirty="0">
                <a:solidFill>
                  <a:schemeClr val="bg1">
                    <a:lumMod val="40000"/>
                    <a:lumOff val="60000"/>
                  </a:schemeClr>
                </a:solidFill>
              </a:rPr>
              <a:t>   Descriptive   </a:t>
            </a:r>
            <a:r>
              <a:rPr lang="en-US" dirty="0">
                <a:solidFill>
                  <a:schemeClr val="bg2">
                    <a:lumMod val="40000"/>
                    <a:lumOff val="60000"/>
                  </a:schemeClr>
                </a:solidFill>
              </a:rPr>
              <a:t>Quantitative</a:t>
            </a:r>
          </a:p>
          <a:p>
            <a:pPr algn="ctr">
              <a:buFont typeface="Wingdings" panose="05000000000000000000" pitchFamily="2" charset="2"/>
              <a:buNone/>
              <a:defRPr/>
            </a:pPr>
            <a:r>
              <a:rPr lang="en-US" dirty="0">
                <a:solidFill>
                  <a:srgbClr val="00B0F0"/>
                </a:solidFill>
              </a:rPr>
              <a:t> </a:t>
            </a:r>
            <a:r>
              <a:rPr lang="en-US" dirty="0">
                <a:solidFill>
                  <a:srgbClr val="00CCFF"/>
                </a:solidFill>
              </a:rPr>
              <a:t>The Moon is described  in various ways by an artist or a poet, and measured in other  ways by an astronomer. </a:t>
            </a:r>
          </a:p>
        </p:txBody>
      </p:sp>
      <p:pic>
        <p:nvPicPr>
          <p:cNvPr id="10244" name="Picture 8" descr="http://sathyasaibaba.files.wordpress.com/2007/10/man-in-the-moon-description.jpg">
            <a:extLst>
              <a:ext uri="{FF2B5EF4-FFF2-40B4-BE49-F238E27FC236}">
                <a16:creationId xmlns:a16="http://schemas.microsoft.com/office/drawing/2014/main" id="{5A9A3ACD-63A0-408E-8EEE-C56BA884A5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600200"/>
            <a:ext cx="2514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10" descr="http://www.ifa.hawaii.edu/~barnes/ASTR110L_F03/moonorbit_031009_2133.jpg">
            <a:extLst>
              <a:ext uri="{FF2B5EF4-FFF2-40B4-BE49-F238E27FC236}">
                <a16:creationId xmlns:a16="http://schemas.microsoft.com/office/drawing/2014/main" id="{4BC0D729-8071-4302-8AF4-BE8693AD5E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41910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46" name="AutoShape 9">
            <a:extLst>
              <a:ext uri="{FF2B5EF4-FFF2-40B4-BE49-F238E27FC236}">
                <a16:creationId xmlns:a16="http://schemas.microsoft.com/office/drawing/2014/main" id="{61854B82-B30B-4290-B3F2-49D7A47791F9}"/>
              </a:ext>
            </a:extLst>
          </p:cNvPr>
          <p:cNvCxnSpPr>
            <a:cxnSpLocks noChangeShapeType="1"/>
          </p:cNvCxnSpPr>
          <p:nvPr/>
        </p:nvCxnSpPr>
        <p:spPr bwMode="auto">
          <a:xfrm rot="5400000">
            <a:off x="2209800" y="2438400"/>
            <a:ext cx="990600" cy="685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0247" name="AutoShape 9">
            <a:extLst>
              <a:ext uri="{FF2B5EF4-FFF2-40B4-BE49-F238E27FC236}">
                <a16:creationId xmlns:a16="http://schemas.microsoft.com/office/drawing/2014/main" id="{6CC94D27-B532-4C3C-96AE-7BE52612A159}"/>
              </a:ext>
            </a:extLst>
          </p:cNvPr>
          <p:cNvCxnSpPr>
            <a:cxnSpLocks noChangeShapeType="1"/>
          </p:cNvCxnSpPr>
          <p:nvPr/>
        </p:nvCxnSpPr>
        <p:spPr bwMode="auto">
          <a:xfrm rot="16200000" flipH="1">
            <a:off x="2895600" y="2514600"/>
            <a:ext cx="990600" cy="5334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3E64-8B19-483B-B60E-1763BB01AEF6}"/>
              </a:ext>
            </a:extLst>
          </p:cNvPr>
          <p:cNvSpPr>
            <a:spLocks noGrp="1"/>
          </p:cNvSpPr>
          <p:nvPr>
            <p:ph type="title"/>
          </p:nvPr>
        </p:nvSpPr>
        <p:spPr/>
        <p:txBody>
          <a:bodyPr/>
          <a:lstStyle/>
          <a:p>
            <a:pPr>
              <a:defRPr/>
            </a:pPr>
            <a:r>
              <a:rPr lang="en-US" dirty="0">
                <a:solidFill>
                  <a:schemeClr val="tx2">
                    <a:lumMod val="50000"/>
                  </a:schemeClr>
                </a:solidFill>
              </a:rPr>
              <a:t>Conjugate Realms at the Quantum Level</a:t>
            </a:r>
          </a:p>
        </p:txBody>
      </p:sp>
      <p:sp>
        <p:nvSpPr>
          <p:cNvPr id="3" name="Content Placeholder 2">
            <a:extLst>
              <a:ext uri="{FF2B5EF4-FFF2-40B4-BE49-F238E27FC236}">
                <a16:creationId xmlns:a16="http://schemas.microsoft.com/office/drawing/2014/main" id="{7AA3C5A4-C7E4-44AA-B357-CEA89BA68F2B}"/>
              </a:ext>
            </a:extLst>
          </p:cNvPr>
          <p:cNvSpPr>
            <a:spLocks noGrp="1"/>
          </p:cNvSpPr>
          <p:nvPr>
            <p:ph idx="1"/>
          </p:nvPr>
        </p:nvSpPr>
        <p:spPr>
          <a:xfrm>
            <a:off x="457200" y="1600200"/>
            <a:ext cx="5334000" cy="4495800"/>
          </a:xfrm>
        </p:spPr>
        <p:txBody>
          <a:bodyPr/>
          <a:lstStyle/>
          <a:p>
            <a:pPr>
              <a:buFont typeface="Wingdings" panose="05000000000000000000" pitchFamily="2" charset="2"/>
              <a:buNone/>
              <a:defRPr/>
            </a:pPr>
            <a:r>
              <a:rPr lang="en-US" dirty="0">
                <a:solidFill>
                  <a:srgbClr val="00B0F0"/>
                </a:solidFill>
              </a:rPr>
              <a:t>          Quantum world</a:t>
            </a:r>
            <a:endParaRPr lang="en-US" dirty="0"/>
          </a:p>
          <a:p>
            <a:pPr>
              <a:buFont typeface="Wingdings" panose="05000000000000000000" pitchFamily="2" charset="2"/>
              <a:buNone/>
              <a:defRPr/>
            </a:pPr>
            <a:r>
              <a:rPr lang="en-US" dirty="0"/>
              <a:t>      </a:t>
            </a:r>
          </a:p>
          <a:p>
            <a:pPr>
              <a:buFont typeface="Wingdings" panose="05000000000000000000" pitchFamily="2" charset="2"/>
              <a:buNone/>
              <a:defRPr/>
            </a:pPr>
            <a:endParaRPr lang="en-US" dirty="0">
              <a:solidFill>
                <a:srgbClr val="00B050"/>
              </a:solidFill>
            </a:endParaRPr>
          </a:p>
          <a:p>
            <a:pPr>
              <a:buFont typeface="Wingdings" panose="05000000000000000000" pitchFamily="2" charset="2"/>
              <a:buNone/>
              <a:defRPr/>
            </a:pPr>
            <a:r>
              <a:rPr lang="en-US" dirty="0">
                <a:solidFill>
                  <a:srgbClr val="00B050"/>
                </a:solidFill>
              </a:rPr>
              <a:t>        Particles    Waves</a:t>
            </a:r>
          </a:p>
          <a:p>
            <a:pPr>
              <a:buFont typeface="Wingdings" panose="05000000000000000000" pitchFamily="2" charset="2"/>
              <a:buNone/>
              <a:defRPr/>
            </a:pPr>
            <a:endParaRPr lang="en-US" dirty="0">
              <a:solidFill>
                <a:srgbClr val="00B050"/>
              </a:solidFill>
            </a:endParaRPr>
          </a:p>
          <a:p>
            <a:pPr algn="ctr">
              <a:buFont typeface="Wingdings" panose="05000000000000000000" pitchFamily="2" charset="2"/>
              <a:buNone/>
              <a:defRPr/>
            </a:pPr>
            <a:r>
              <a:rPr lang="en-US" dirty="0">
                <a:solidFill>
                  <a:schemeClr val="bg2">
                    <a:lumMod val="40000"/>
                    <a:lumOff val="60000"/>
                  </a:schemeClr>
                </a:solidFill>
              </a:rPr>
              <a:t>This was the origin of the Complementarity Principle.</a:t>
            </a:r>
          </a:p>
        </p:txBody>
      </p:sp>
      <p:cxnSp>
        <p:nvCxnSpPr>
          <p:cNvPr id="11268" name="AutoShape 9">
            <a:extLst>
              <a:ext uri="{FF2B5EF4-FFF2-40B4-BE49-F238E27FC236}">
                <a16:creationId xmlns:a16="http://schemas.microsoft.com/office/drawing/2014/main" id="{F128181B-1D63-4408-B5A9-B6A2859C27FB}"/>
              </a:ext>
            </a:extLst>
          </p:cNvPr>
          <p:cNvCxnSpPr>
            <a:cxnSpLocks noChangeShapeType="1"/>
          </p:cNvCxnSpPr>
          <p:nvPr/>
        </p:nvCxnSpPr>
        <p:spPr bwMode="auto">
          <a:xfrm rot="5400000">
            <a:off x="2438400" y="2362200"/>
            <a:ext cx="990600" cy="685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269" name="AutoShape 9">
            <a:extLst>
              <a:ext uri="{FF2B5EF4-FFF2-40B4-BE49-F238E27FC236}">
                <a16:creationId xmlns:a16="http://schemas.microsoft.com/office/drawing/2014/main" id="{65A86DC6-E42F-4D49-8614-1AC2474B8CF7}"/>
              </a:ext>
            </a:extLst>
          </p:cNvPr>
          <p:cNvCxnSpPr>
            <a:cxnSpLocks noChangeShapeType="1"/>
          </p:cNvCxnSpPr>
          <p:nvPr/>
        </p:nvCxnSpPr>
        <p:spPr bwMode="auto">
          <a:xfrm rot="16200000" flipH="1">
            <a:off x="3048000" y="2438400"/>
            <a:ext cx="990600" cy="5334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pic>
        <p:nvPicPr>
          <p:cNvPr id="11270" name="Picture 12" descr="http://stochastix.files.wordpress.com/2007/09/wave-particle-cartoon.png">
            <a:extLst>
              <a:ext uri="{FF2B5EF4-FFF2-40B4-BE49-F238E27FC236}">
                <a16:creationId xmlns:a16="http://schemas.microsoft.com/office/drawing/2014/main" id="{60586102-4F56-44C5-A50C-FF65177F27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4038600"/>
            <a:ext cx="2940050"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2" descr="http://www.clickandlearn.org/images/debroglie.jpg">
            <a:extLst>
              <a:ext uri="{FF2B5EF4-FFF2-40B4-BE49-F238E27FC236}">
                <a16:creationId xmlns:a16="http://schemas.microsoft.com/office/drawing/2014/main" id="{FC0A7EE3-259F-4527-9779-B501CD9E3D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752600"/>
            <a:ext cx="20478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DC8E4-484E-4572-AC94-AE69F1B88827}"/>
              </a:ext>
            </a:extLst>
          </p:cNvPr>
          <p:cNvSpPr>
            <a:spLocks noGrp="1"/>
          </p:cNvSpPr>
          <p:nvPr>
            <p:ph type="title"/>
          </p:nvPr>
        </p:nvSpPr>
        <p:spPr/>
        <p:txBody>
          <a:bodyPr/>
          <a:lstStyle/>
          <a:p>
            <a:pPr>
              <a:defRPr/>
            </a:pPr>
            <a:r>
              <a:rPr lang="en-US" dirty="0">
                <a:solidFill>
                  <a:schemeClr val="tx2">
                    <a:lumMod val="50000"/>
                  </a:schemeClr>
                </a:solidFill>
              </a:rPr>
              <a:t>Conjugate Realms in of Endotruths</a:t>
            </a:r>
          </a:p>
        </p:txBody>
      </p:sp>
      <p:sp>
        <p:nvSpPr>
          <p:cNvPr id="3" name="Content Placeholder 2">
            <a:extLst>
              <a:ext uri="{FF2B5EF4-FFF2-40B4-BE49-F238E27FC236}">
                <a16:creationId xmlns:a16="http://schemas.microsoft.com/office/drawing/2014/main" id="{0833110B-23BF-4DBE-A09E-233C35A069F3}"/>
              </a:ext>
            </a:extLst>
          </p:cNvPr>
          <p:cNvSpPr>
            <a:spLocks noGrp="1"/>
          </p:cNvSpPr>
          <p:nvPr>
            <p:ph idx="1"/>
          </p:nvPr>
        </p:nvSpPr>
        <p:spPr>
          <a:xfrm>
            <a:off x="457200" y="1600200"/>
            <a:ext cx="6172200" cy="4495800"/>
          </a:xfrm>
        </p:spPr>
        <p:txBody>
          <a:bodyPr/>
          <a:lstStyle/>
          <a:p>
            <a:pPr>
              <a:buFont typeface="Wingdings" panose="05000000000000000000" pitchFamily="2" charset="2"/>
              <a:buNone/>
              <a:defRPr/>
            </a:pPr>
            <a:r>
              <a:rPr lang="en-US" dirty="0">
                <a:solidFill>
                  <a:schemeClr val="bg2">
                    <a:lumMod val="40000"/>
                    <a:lumOff val="60000"/>
                  </a:schemeClr>
                </a:solidFill>
              </a:rPr>
              <a:t>              Endotruths</a:t>
            </a:r>
          </a:p>
          <a:p>
            <a:pPr>
              <a:buFont typeface="Wingdings" panose="05000000000000000000" pitchFamily="2" charset="2"/>
              <a:buNone/>
              <a:defRPr/>
            </a:pPr>
            <a:endParaRPr lang="en-US" dirty="0">
              <a:solidFill>
                <a:srgbClr val="92D050"/>
              </a:solidFill>
            </a:endParaRPr>
          </a:p>
          <a:p>
            <a:pPr>
              <a:buFont typeface="Wingdings" panose="05000000000000000000" pitchFamily="2" charset="2"/>
              <a:buNone/>
              <a:defRPr/>
            </a:pPr>
            <a:r>
              <a:rPr lang="en-US" dirty="0">
                <a:solidFill>
                  <a:srgbClr val="92D050"/>
                </a:solidFill>
              </a:rPr>
              <a:t>         Holistic   Individualistic</a:t>
            </a:r>
          </a:p>
          <a:p>
            <a:pPr>
              <a:buFont typeface="Wingdings" panose="05000000000000000000" pitchFamily="2" charset="2"/>
              <a:buNone/>
              <a:defRPr/>
            </a:pPr>
            <a:endParaRPr lang="en-US" dirty="0"/>
          </a:p>
          <a:p>
            <a:pPr>
              <a:buFont typeface="Wingdings" panose="05000000000000000000" pitchFamily="2" charset="2"/>
              <a:buNone/>
              <a:defRPr/>
            </a:pPr>
            <a:r>
              <a:rPr lang="en-US" dirty="0"/>
              <a:t>                </a:t>
            </a:r>
            <a:r>
              <a:rPr lang="en-US" dirty="0">
                <a:solidFill>
                  <a:srgbClr val="00B0F0"/>
                </a:solidFill>
              </a:rPr>
              <a:t>Experiential Analytical</a:t>
            </a:r>
          </a:p>
        </p:txBody>
      </p:sp>
      <p:cxnSp>
        <p:nvCxnSpPr>
          <p:cNvPr id="12292" name="AutoShape 11">
            <a:extLst>
              <a:ext uri="{FF2B5EF4-FFF2-40B4-BE49-F238E27FC236}">
                <a16:creationId xmlns:a16="http://schemas.microsoft.com/office/drawing/2014/main" id="{552311F3-B6D6-4B9B-83C5-0DA7730220DA}"/>
              </a:ext>
            </a:extLst>
          </p:cNvPr>
          <p:cNvCxnSpPr>
            <a:cxnSpLocks noChangeShapeType="1"/>
          </p:cNvCxnSpPr>
          <p:nvPr/>
        </p:nvCxnSpPr>
        <p:spPr bwMode="auto">
          <a:xfrm>
            <a:off x="3352800" y="2133600"/>
            <a:ext cx="511175" cy="57943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293" name="AutoShape 9">
            <a:extLst>
              <a:ext uri="{FF2B5EF4-FFF2-40B4-BE49-F238E27FC236}">
                <a16:creationId xmlns:a16="http://schemas.microsoft.com/office/drawing/2014/main" id="{339CBF46-0700-47A7-8015-A937DA34B3C3}"/>
              </a:ext>
            </a:extLst>
          </p:cNvPr>
          <p:cNvCxnSpPr>
            <a:cxnSpLocks noChangeShapeType="1"/>
          </p:cNvCxnSpPr>
          <p:nvPr/>
        </p:nvCxnSpPr>
        <p:spPr bwMode="auto">
          <a:xfrm flipH="1">
            <a:off x="2819400" y="2133600"/>
            <a:ext cx="465138" cy="57943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294" name="AutoShape 11">
            <a:extLst>
              <a:ext uri="{FF2B5EF4-FFF2-40B4-BE49-F238E27FC236}">
                <a16:creationId xmlns:a16="http://schemas.microsoft.com/office/drawing/2014/main" id="{47CA988F-DDE3-4E1C-99C1-4E7BC466C0AA}"/>
              </a:ext>
            </a:extLst>
          </p:cNvPr>
          <p:cNvCxnSpPr>
            <a:cxnSpLocks noChangeShapeType="1"/>
          </p:cNvCxnSpPr>
          <p:nvPr/>
        </p:nvCxnSpPr>
        <p:spPr bwMode="auto">
          <a:xfrm>
            <a:off x="4495800" y="3352800"/>
            <a:ext cx="533400" cy="6096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295" name="AutoShape 9">
            <a:extLst>
              <a:ext uri="{FF2B5EF4-FFF2-40B4-BE49-F238E27FC236}">
                <a16:creationId xmlns:a16="http://schemas.microsoft.com/office/drawing/2014/main" id="{3455E68A-9527-46BC-8E44-E6A6C3C2BC5E}"/>
              </a:ext>
            </a:extLst>
          </p:cNvPr>
          <p:cNvCxnSpPr>
            <a:cxnSpLocks noChangeShapeType="1"/>
          </p:cNvCxnSpPr>
          <p:nvPr/>
        </p:nvCxnSpPr>
        <p:spPr bwMode="auto">
          <a:xfrm flipH="1">
            <a:off x="3962400" y="3352800"/>
            <a:ext cx="465138" cy="57943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pic>
        <p:nvPicPr>
          <p:cNvPr id="12296" name="Picture 9" descr="http://www.successwithods.com/images/world.jpg">
            <a:extLst>
              <a:ext uri="{FF2B5EF4-FFF2-40B4-BE49-F238E27FC236}">
                <a16:creationId xmlns:a16="http://schemas.microsoft.com/office/drawing/2014/main" id="{C6902CD2-EFB5-4BA4-AFEE-57FB5A2C5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352800"/>
            <a:ext cx="1600200"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11" descr="http://www.ipa.bbk.ac.uk/home/homePageImage">
            <a:extLst>
              <a:ext uri="{FF2B5EF4-FFF2-40B4-BE49-F238E27FC236}">
                <a16:creationId xmlns:a16="http://schemas.microsoft.com/office/drawing/2014/main" id="{42E4235B-4CFF-40F8-9655-E76D2B2C48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286000"/>
            <a:ext cx="25908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13" descr="http://farm1.static.flickr.com/222/475864666_6e73afd1f2.jpg">
            <a:extLst>
              <a:ext uri="{FF2B5EF4-FFF2-40B4-BE49-F238E27FC236}">
                <a16:creationId xmlns:a16="http://schemas.microsoft.com/office/drawing/2014/main" id="{6F15EA58-965A-444F-A7C6-4E275E927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4572000"/>
            <a:ext cx="145732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15" descr="http://static.guim.co.uk/sys-images/Arts/Arts_/Pictures/2009/8/7/1249654585617/Jake-and-Dinos-Chapman-Li-002.jpg">
            <a:extLst>
              <a:ext uri="{FF2B5EF4-FFF2-40B4-BE49-F238E27FC236}">
                <a16:creationId xmlns:a16="http://schemas.microsoft.com/office/drawing/2014/main" id="{FE038C62-7DB2-4417-B2FD-443ED22514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4648200"/>
            <a:ext cx="3352800"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C9F35-5374-4437-9586-8DC7A4606E32}"/>
              </a:ext>
            </a:extLst>
          </p:cNvPr>
          <p:cNvSpPr>
            <a:spLocks noGrp="1"/>
          </p:cNvSpPr>
          <p:nvPr>
            <p:ph type="title"/>
          </p:nvPr>
        </p:nvSpPr>
        <p:spPr/>
        <p:txBody>
          <a:bodyPr/>
          <a:lstStyle/>
          <a:p>
            <a:pPr>
              <a:defRPr/>
            </a:pPr>
            <a:r>
              <a:rPr lang="en-US" dirty="0">
                <a:solidFill>
                  <a:schemeClr val="tx2">
                    <a:lumMod val="50000"/>
                  </a:schemeClr>
                </a:solidFill>
              </a:rPr>
              <a:t>CRs in Endotruths: Examples</a:t>
            </a:r>
          </a:p>
        </p:txBody>
      </p:sp>
      <p:sp>
        <p:nvSpPr>
          <p:cNvPr id="3" name="Content Placeholder 2">
            <a:extLst>
              <a:ext uri="{FF2B5EF4-FFF2-40B4-BE49-F238E27FC236}">
                <a16:creationId xmlns:a16="http://schemas.microsoft.com/office/drawing/2014/main" id="{A718181B-4ABD-436C-BE41-FC00CBB940FF}"/>
              </a:ext>
            </a:extLst>
          </p:cNvPr>
          <p:cNvSpPr>
            <a:spLocks noGrp="1"/>
          </p:cNvSpPr>
          <p:nvPr>
            <p:ph idx="1"/>
          </p:nvPr>
        </p:nvSpPr>
        <p:spPr>
          <a:xfrm>
            <a:off x="990600" y="1295400"/>
            <a:ext cx="7620000" cy="3505200"/>
          </a:xfrm>
        </p:spPr>
        <p:txBody>
          <a:bodyPr/>
          <a:lstStyle/>
          <a:p>
            <a:pPr>
              <a:buFont typeface="Wingdings" panose="05000000000000000000" pitchFamily="2" charset="2"/>
              <a:buNone/>
              <a:defRPr/>
            </a:pPr>
            <a:r>
              <a:rPr lang="en-US" dirty="0"/>
              <a:t>      </a:t>
            </a:r>
            <a:r>
              <a:rPr lang="en-US" dirty="0">
                <a:solidFill>
                  <a:srgbClr val="00B0F0"/>
                </a:solidFill>
              </a:rPr>
              <a:t>R</a:t>
            </a:r>
            <a:r>
              <a:rPr lang="en-US" dirty="0"/>
              <a:t>	         </a:t>
            </a:r>
            <a:r>
              <a:rPr lang="en-US" dirty="0">
                <a:solidFill>
                  <a:schemeClr val="accent1">
                    <a:lumMod val="60000"/>
                    <a:lumOff val="40000"/>
                  </a:schemeClr>
                </a:solidFill>
              </a:rPr>
              <a:t>R</a:t>
            </a:r>
            <a:r>
              <a:rPr lang="en-US" baseline="-25000" dirty="0">
                <a:solidFill>
                  <a:schemeClr val="accent1">
                    <a:lumMod val="60000"/>
                    <a:lumOff val="40000"/>
                  </a:schemeClr>
                </a:solidFill>
              </a:rPr>
              <a:t>1</a:t>
            </a:r>
            <a:r>
              <a:rPr lang="en-US" baseline="-25000" dirty="0"/>
              <a:t>	</a:t>
            </a:r>
            <a:r>
              <a:rPr lang="en-US" dirty="0"/>
              <a:t>	    </a:t>
            </a:r>
            <a:r>
              <a:rPr lang="en-US" dirty="0">
                <a:solidFill>
                  <a:srgbClr val="92D050"/>
                </a:solidFill>
              </a:rPr>
              <a:t>R</a:t>
            </a:r>
            <a:r>
              <a:rPr lang="en-US" baseline="-25000" dirty="0">
                <a:solidFill>
                  <a:srgbClr val="92D050"/>
                </a:solidFill>
              </a:rPr>
              <a:t>2</a:t>
            </a:r>
            <a:endParaRPr lang="en-US" dirty="0">
              <a:solidFill>
                <a:srgbClr val="92D050"/>
              </a:solidFill>
            </a:endParaRPr>
          </a:p>
          <a:p>
            <a:pPr>
              <a:buFont typeface="Wingdings" panose="05000000000000000000" pitchFamily="2" charset="2"/>
              <a:buNone/>
              <a:defRPr/>
            </a:pPr>
            <a:r>
              <a:rPr lang="en-US" dirty="0"/>
              <a:t>   </a:t>
            </a:r>
            <a:r>
              <a:rPr lang="en-US" dirty="0">
                <a:solidFill>
                  <a:srgbClr val="00B0F0"/>
                </a:solidFill>
              </a:rPr>
              <a:t>History</a:t>
            </a:r>
            <a:r>
              <a:rPr lang="en-US" dirty="0"/>
              <a:t>	  </a:t>
            </a:r>
            <a:r>
              <a:rPr lang="en-US" dirty="0">
                <a:solidFill>
                  <a:schemeClr val="bg2">
                    <a:lumMod val="40000"/>
                    <a:lumOff val="60000"/>
                  </a:schemeClr>
                </a:solidFill>
              </a:rPr>
              <a:t>One’s own      </a:t>
            </a:r>
            <a:r>
              <a:rPr lang="en-US" dirty="0">
                <a:solidFill>
                  <a:srgbClr val="92D050"/>
                </a:solidFill>
              </a:rPr>
              <a:t>Another’s</a:t>
            </a:r>
          </a:p>
          <a:p>
            <a:pPr>
              <a:buFont typeface="Wingdings" panose="05000000000000000000" pitchFamily="2" charset="2"/>
              <a:buNone/>
              <a:defRPr/>
            </a:pPr>
            <a:r>
              <a:rPr lang="en-US" dirty="0"/>
              <a:t>   </a:t>
            </a:r>
            <a:r>
              <a:rPr lang="en-US" dirty="0">
                <a:solidFill>
                  <a:srgbClr val="00B0F0"/>
                </a:solidFill>
              </a:rPr>
              <a:t>Religion</a:t>
            </a:r>
            <a:r>
              <a:rPr lang="en-US" dirty="0"/>
              <a:t>	  </a:t>
            </a:r>
            <a:r>
              <a:rPr lang="en-US" dirty="0">
                <a:solidFill>
                  <a:schemeClr val="bg2">
                    <a:lumMod val="40000"/>
                    <a:lumOff val="60000"/>
                  </a:schemeClr>
                </a:solidFill>
              </a:rPr>
              <a:t>Revelation   </a:t>
            </a:r>
            <a:r>
              <a:rPr lang="en-US" dirty="0">
                <a:solidFill>
                  <a:srgbClr val="92D050"/>
                </a:solidFill>
              </a:rPr>
              <a:t>Explanation</a:t>
            </a:r>
          </a:p>
          <a:p>
            <a:pPr>
              <a:buFont typeface="Wingdings" panose="05000000000000000000" pitchFamily="2" charset="2"/>
              <a:buNone/>
              <a:defRPr/>
            </a:pPr>
            <a:r>
              <a:rPr lang="en-US" dirty="0"/>
              <a:t>   </a:t>
            </a:r>
            <a:r>
              <a:rPr lang="en-US" dirty="0">
                <a:solidFill>
                  <a:srgbClr val="00B0F0"/>
                </a:solidFill>
              </a:rPr>
              <a:t>Myths</a:t>
            </a:r>
            <a:r>
              <a:rPr lang="en-US" dirty="0"/>
              <a:t>	   </a:t>
            </a:r>
            <a:r>
              <a:rPr lang="en-US" dirty="0">
                <a:solidFill>
                  <a:schemeClr val="bg2">
                    <a:lumMod val="40000"/>
                    <a:lumOff val="60000"/>
                  </a:schemeClr>
                </a:solidFill>
              </a:rPr>
              <a:t>Internal	</a:t>
            </a:r>
            <a:r>
              <a:rPr lang="en-US" dirty="0"/>
              <a:t>       </a:t>
            </a:r>
            <a:r>
              <a:rPr lang="en-US" dirty="0">
                <a:solidFill>
                  <a:srgbClr val="92D050"/>
                </a:solidFill>
              </a:rPr>
              <a:t>External</a:t>
            </a:r>
          </a:p>
          <a:p>
            <a:pPr>
              <a:buFont typeface="Wingdings" panose="05000000000000000000" pitchFamily="2" charset="2"/>
              <a:buNone/>
              <a:defRPr/>
            </a:pPr>
            <a:r>
              <a:rPr lang="en-US" dirty="0"/>
              <a:t>   </a:t>
            </a:r>
            <a:r>
              <a:rPr lang="en-US" dirty="0">
                <a:solidFill>
                  <a:srgbClr val="00B0F0"/>
                </a:solidFill>
              </a:rPr>
              <a:t>Arts</a:t>
            </a:r>
            <a:r>
              <a:rPr lang="en-US" dirty="0"/>
              <a:t>	 </a:t>
            </a:r>
            <a:r>
              <a:rPr lang="en-US" dirty="0">
                <a:solidFill>
                  <a:schemeClr val="bg2">
                    <a:lumMod val="40000"/>
                    <a:lumOff val="60000"/>
                  </a:schemeClr>
                </a:solidFill>
              </a:rPr>
              <a:t>appreciative</a:t>
            </a:r>
            <a:r>
              <a:rPr lang="en-US" dirty="0"/>
              <a:t>	</a:t>
            </a:r>
            <a:r>
              <a:rPr lang="en-US" dirty="0">
                <a:solidFill>
                  <a:srgbClr val="92D050"/>
                </a:solidFill>
              </a:rPr>
              <a:t>Critical</a:t>
            </a:r>
          </a:p>
          <a:p>
            <a:pPr>
              <a:buFont typeface="Wingdings" panose="05000000000000000000" pitchFamily="2" charset="2"/>
              <a:buNone/>
              <a:defRPr/>
            </a:pPr>
            <a:r>
              <a:rPr lang="en-US" dirty="0">
                <a:solidFill>
                  <a:srgbClr val="00B0F0"/>
                </a:solidFill>
              </a:rPr>
              <a:t>Environment  </a:t>
            </a:r>
            <a:r>
              <a:rPr lang="en-US" dirty="0">
                <a:solidFill>
                  <a:schemeClr val="bg2">
                    <a:lumMod val="40000"/>
                    <a:lumOff val="60000"/>
                  </a:schemeClr>
                </a:solidFill>
              </a:rPr>
              <a:t>Ecology </a:t>
            </a:r>
            <a:r>
              <a:rPr lang="en-US" dirty="0">
                <a:solidFill>
                  <a:srgbClr val="00B0F0"/>
                </a:solidFill>
              </a:rPr>
              <a:t>    </a:t>
            </a:r>
            <a:r>
              <a:rPr lang="en-US" dirty="0">
                <a:solidFill>
                  <a:srgbClr val="92D050"/>
                </a:solidFill>
              </a:rPr>
              <a:t>Economy</a:t>
            </a:r>
          </a:p>
        </p:txBody>
      </p:sp>
      <p:pic>
        <p:nvPicPr>
          <p:cNvPr id="13316" name="Picture 5" descr="http://peabloggy.files.wordpress.com/2008/09/emotion1.jpg">
            <a:extLst>
              <a:ext uri="{FF2B5EF4-FFF2-40B4-BE49-F238E27FC236}">
                <a16:creationId xmlns:a16="http://schemas.microsoft.com/office/drawing/2014/main" id="{04653406-3818-4006-AD7C-679E824B19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8768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7" descr="http://www.unisa.edu.au/cahe/images/critical_appraisal%5B1%5D.JPEG">
            <a:extLst>
              <a:ext uri="{FF2B5EF4-FFF2-40B4-BE49-F238E27FC236}">
                <a16:creationId xmlns:a16="http://schemas.microsoft.com/office/drawing/2014/main" id="{D1B07F4C-194E-46A1-8407-DA244BAD9D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4953000"/>
            <a:ext cx="23622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7" descr="http://home.moravian.edu/students/s/stcas13/images/HistSciTechHome.jpg">
            <a:extLst>
              <a:ext uri="{FF2B5EF4-FFF2-40B4-BE49-F238E27FC236}">
                <a16:creationId xmlns:a16="http://schemas.microsoft.com/office/drawing/2014/main" id="{67AEB1BE-7F0B-4679-815B-531C02E7AB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876800"/>
            <a:ext cx="1828800"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9" descr="http://www.clearcreekwater.org/images/sustain-h2o-mgmt.jpg">
            <a:extLst>
              <a:ext uri="{FF2B5EF4-FFF2-40B4-BE49-F238E27FC236}">
                <a16:creationId xmlns:a16="http://schemas.microsoft.com/office/drawing/2014/main" id="{4A1A09FF-86BD-4946-AC8D-0EEE5A8CC4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5029200"/>
            <a:ext cx="1892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A62C7-E158-4520-89B5-F0387A70A8D1}"/>
              </a:ext>
            </a:extLst>
          </p:cNvPr>
          <p:cNvSpPr>
            <a:spLocks noGrp="1"/>
          </p:cNvSpPr>
          <p:nvPr>
            <p:ph type="title"/>
          </p:nvPr>
        </p:nvSpPr>
        <p:spPr/>
        <p:txBody>
          <a:bodyPr/>
          <a:lstStyle/>
          <a:p>
            <a:pPr>
              <a:defRPr/>
            </a:pPr>
            <a:r>
              <a:rPr lang="en-US" dirty="0">
                <a:solidFill>
                  <a:schemeClr val="tx2">
                    <a:lumMod val="50000"/>
                  </a:schemeClr>
                </a:solidFill>
              </a:rPr>
              <a:t>Positive Conjugates</a:t>
            </a:r>
          </a:p>
        </p:txBody>
      </p:sp>
      <p:sp>
        <p:nvSpPr>
          <p:cNvPr id="3" name="Content Placeholder 2">
            <a:extLst>
              <a:ext uri="{FF2B5EF4-FFF2-40B4-BE49-F238E27FC236}">
                <a16:creationId xmlns:a16="http://schemas.microsoft.com/office/drawing/2014/main" id="{9D6F06CF-4210-4484-A997-848EE473FB23}"/>
              </a:ext>
            </a:extLst>
          </p:cNvPr>
          <p:cNvSpPr>
            <a:spLocks noGrp="1"/>
          </p:cNvSpPr>
          <p:nvPr>
            <p:ph idx="1"/>
          </p:nvPr>
        </p:nvSpPr>
        <p:spPr>
          <a:xfrm>
            <a:off x="457200" y="1219200"/>
            <a:ext cx="5105400" cy="5105400"/>
          </a:xfrm>
        </p:spPr>
        <p:txBody>
          <a:bodyPr/>
          <a:lstStyle/>
          <a:p>
            <a:pPr>
              <a:buFont typeface="Wingdings" panose="05000000000000000000" pitchFamily="2" charset="2"/>
              <a:buNone/>
              <a:defRPr/>
            </a:pPr>
            <a:r>
              <a:rPr lang="en-US" dirty="0">
                <a:solidFill>
                  <a:schemeClr val="accent1">
                    <a:lumMod val="40000"/>
                    <a:lumOff val="60000"/>
                  </a:schemeClr>
                </a:solidFill>
              </a:rPr>
              <a:t>We shall call two conjugates </a:t>
            </a:r>
            <a:r>
              <a:rPr lang="en-US" dirty="0">
                <a:solidFill>
                  <a:srgbClr val="00B050"/>
                </a:solidFill>
              </a:rPr>
              <a:t>positive when each furnishes a new and different insight and understanding which deepens our appreciation of the system</a:t>
            </a:r>
            <a:r>
              <a:rPr lang="en-US" dirty="0">
                <a:solidFill>
                  <a:schemeClr val="accent1">
                    <a:lumMod val="40000"/>
                    <a:lumOff val="60000"/>
                  </a:schemeClr>
                </a:solidFill>
              </a:rPr>
              <a:t>: One may point to the heavens above, other to the earth below.</a:t>
            </a:r>
          </a:p>
        </p:txBody>
      </p:sp>
      <p:pic>
        <p:nvPicPr>
          <p:cNvPr id="14340" name="Picture 2" descr="File:Sanzio 01 Plato Aristotle.jpg">
            <a:hlinkClick r:id="rId2"/>
            <a:extLst>
              <a:ext uri="{FF2B5EF4-FFF2-40B4-BE49-F238E27FC236}">
                <a16:creationId xmlns:a16="http://schemas.microsoft.com/office/drawing/2014/main" id="{7F98E178-17DB-42E4-A004-DB233C821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828800"/>
            <a:ext cx="2971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482FF-2099-4BEE-B81A-3FE3A6AFD831}"/>
              </a:ext>
            </a:extLst>
          </p:cNvPr>
          <p:cNvSpPr>
            <a:spLocks noGrp="1"/>
          </p:cNvSpPr>
          <p:nvPr>
            <p:ph type="title"/>
          </p:nvPr>
        </p:nvSpPr>
        <p:spPr/>
        <p:txBody>
          <a:bodyPr/>
          <a:lstStyle/>
          <a:p>
            <a:pPr>
              <a:defRPr/>
            </a:pPr>
            <a:r>
              <a:rPr lang="en-US" dirty="0">
                <a:solidFill>
                  <a:schemeClr val="tx2">
                    <a:lumMod val="50000"/>
                  </a:schemeClr>
                </a:solidFill>
              </a:rPr>
              <a:t>Examples of Positive  CR</a:t>
            </a:r>
          </a:p>
        </p:txBody>
      </p:sp>
      <p:sp>
        <p:nvSpPr>
          <p:cNvPr id="3" name="Content Placeholder 2">
            <a:extLst>
              <a:ext uri="{FF2B5EF4-FFF2-40B4-BE49-F238E27FC236}">
                <a16:creationId xmlns:a16="http://schemas.microsoft.com/office/drawing/2014/main" id="{DD446061-7004-49E0-8575-ACFBDE34871A}"/>
              </a:ext>
            </a:extLst>
          </p:cNvPr>
          <p:cNvSpPr>
            <a:spLocks noGrp="1"/>
          </p:cNvSpPr>
          <p:nvPr>
            <p:ph idx="1"/>
          </p:nvPr>
        </p:nvSpPr>
        <p:spPr>
          <a:xfrm>
            <a:off x="457200" y="1600200"/>
            <a:ext cx="4343400" cy="4495800"/>
          </a:xfrm>
        </p:spPr>
        <p:txBody>
          <a:bodyPr/>
          <a:lstStyle/>
          <a:p>
            <a:pPr marL="514350" indent="-514350">
              <a:buFont typeface="Wingdings" panose="05000000000000000000" pitchFamily="2" charset="2"/>
              <a:buNone/>
              <a:defRPr/>
            </a:pPr>
            <a:r>
              <a:rPr lang="en-US" dirty="0">
                <a:solidFill>
                  <a:srgbClr val="00B050"/>
                </a:solidFill>
              </a:rPr>
              <a:t>1. Mechanistic and vitalistic views on life.</a:t>
            </a:r>
          </a:p>
          <a:p>
            <a:pPr marL="514350" indent="-514350">
              <a:buFont typeface="Wingdings" panose="05000000000000000000" pitchFamily="2" charset="2"/>
              <a:buNone/>
              <a:defRPr/>
            </a:pPr>
            <a:r>
              <a:rPr lang="en-US" dirty="0">
                <a:solidFill>
                  <a:schemeClr val="accent1">
                    <a:lumMod val="40000"/>
                    <a:lumOff val="60000"/>
                  </a:schemeClr>
                </a:solidFill>
              </a:rPr>
              <a:t>2. Art criticism and </a:t>
            </a:r>
          </a:p>
          <a:p>
            <a:pPr marL="514350" indent="-514350">
              <a:buFont typeface="Wingdings" panose="05000000000000000000" pitchFamily="2" charset="2"/>
              <a:buNone/>
              <a:defRPr/>
            </a:pPr>
            <a:r>
              <a:rPr lang="en-US" dirty="0">
                <a:solidFill>
                  <a:schemeClr val="accent1">
                    <a:lumMod val="40000"/>
                    <a:lumOff val="60000"/>
                  </a:schemeClr>
                </a:solidFill>
              </a:rPr>
              <a:t>art appreciation.</a:t>
            </a:r>
          </a:p>
          <a:p>
            <a:pPr marL="514350" indent="-514350">
              <a:buFont typeface="Wingdings" panose="05000000000000000000" pitchFamily="2" charset="2"/>
              <a:buNone/>
              <a:defRPr/>
            </a:pPr>
            <a:r>
              <a:rPr lang="en-US" dirty="0">
                <a:solidFill>
                  <a:srgbClr val="00B0F0"/>
                </a:solidFill>
              </a:rPr>
              <a:t>3. Emotional &amp; </a:t>
            </a:r>
          </a:p>
          <a:p>
            <a:pPr marL="514350" indent="-514350">
              <a:buFont typeface="Wingdings" panose="05000000000000000000" pitchFamily="2" charset="2"/>
              <a:buNone/>
              <a:defRPr/>
            </a:pPr>
            <a:r>
              <a:rPr lang="en-US" dirty="0">
                <a:solidFill>
                  <a:srgbClr val="00B0F0"/>
                </a:solidFill>
              </a:rPr>
              <a:t>Logical response</a:t>
            </a:r>
          </a:p>
        </p:txBody>
      </p:sp>
      <p:pic>
        <p:nvPicPr>
          <p:cNvPr id="15364" name="Picture 8" descr="http://static.howstuffworks.com/gif/willow/crocodile-info0.gif">
            <a:extLst>
              <a:ext uri="{FF2B5EF4-FFF2-40B4-BE49-F238E27FC236}">
                <a16:creationId xmlns:a16="http://schemas.microsoft.com/office/drawing/2014/main" id="{A36BCB93-166E-4C24-876B-BCF37D633E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1371600"/>
            <a:ext cx="19002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6" descr="http://www.womansday.com/var/ezflow_site/storage/images/media/images/iguanator/668886-1-eng-US/iguanator.jpg">
            <a:extLst>
              <a:ext uri="{FF2B5EF4-FFF2-40B4-BE49-F238E27FC236}">
                <a16:creationId xmlns:a16="http://schemas.microsoft.com/office/drawing/2014/main" id="{23775E8E-3A20-4A50-886F-AE45B5C9B9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600200"/>
            <a:ext cx="259080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2" descr="http://graphics8.nytimes.com/images/2008/05/01/arts/23026669.JPG">
            <a:extLst>
              <a:ext uri="{FF2B5EF4-FFF2-40B4-BE49-F238E27FC236}">
                <a16:creationId xmlns:a16="http://schemas.microsoft.com/office/drawing/2014/main" id="{BD2FA780-2FCB-4450-A4CA-8352C866EB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276600"/>
            <a:ext cx="236220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4" descr="http://www.artchive.com/artchive/r/rockwell/rockwell_critic.jpg">
            <a:extLst>
              <a:ext uri="{FF2B5EF4-FFF2-40B4-BE49-F238E27FC236}">
                <a16:creationId xmlns:a16="http://schemas.microsoft.com/office/drawing/2014/main" id="{0F366FB5-F5F1-451A-B0F9-53520AF8CB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3581400"/>
            <a:ext cx="1981200" cy="218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6" descr="http://nurturingyoursuccessblog.com/wp-content/uploads/2009/05/frustration.jpg">
            <a:extLst>
              <a:ext uri="{FF2B5EF4-FFF2-40B4-BE49-F238E27FC236}">
                <a16:creationId xmlns:a16="http://schemas.microsoft.com/office/drawing/2014/main" id="{701AC451-A9C0-4D03-B837-ACDB9D4462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5562600"/>
            <a:ext cx="1144588"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8" descr="http://www.noulakaz.net/weblog/wp-content/uploads/2008/12/20081211-what-linux.png">
            <a:extLst>
              <a:ext uri="{FF2B5EF4-FFF2-40B4-BE49-F238E27FC236}">
                <a16:creationId xmlns:a16="http://schemas.microsoft.com/office/drawing/2014/main" id="{D70264EC-ACCF-4BE7-B158-BDB3F17CC5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200" y="4876800"/>
            <a:ext cx="24384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AB173-71AE-4397-A0F5-ABD441237153}"/>
              </a:ext>
            </a:extLst>
          </p:cNvPr>
          <p:cNvSpPr>
            <a:spLocks noGrp="1"/>
          </p:cNvSpPr>
          <p:nvPr>
            <p:ph type="title"/>
          </p:nvPr>
        </p:nvSpPr>
        <p:spPr/>
        <p:txBody>
          <a:bodyPr/>
          <a:lstStyle/>
          <a:p>
            <a:pPr>
              <a:defRPr/>
            </a:pPr>
            <a:r>
              <a:rPr lang="en-US" dirty="0">
                <a:solidFill>
                  <a:schemeClr val="tx2">
                    <a:lumMod val="50000"/>
                  </a:schemeClr>
                </a:solidFill>
              </a:rPr>
              <a:t>Negative Conjugates</a:t>
            </a:r>
          </a:p>
        </p:txBody>
      </p:sp>
      <p:sp>
        <p:nvSpPr>
          <p:cNvPr id="3" name="Content Placeholder 2">
            <a:extLst>
              <a:ext uri="{FF2B5EF4-FFF2-40B4-BE49-F238E27FC236}">
                <a16:creationId xmlns:a16="http://schemas.microsoft.com/office/drawing/2014/main" id="{9CEF0D3F-02FA-4B0E-AFCA-E93488779742}"/>
              </a:ext>
            </a:extLst>
          </p:cNvPr>
          <p:cNvSpPr>
            <a:spLocks noGrp="1"/>
          </p:cNvSpPr>
          <p:nvPr>
            <p:ph idx="1"/>
          </p:nvPr>
        </p:nvSpPr>
        <p:spPr>
          <a:xfrm>
            <a:off x="457200" y="1600200"/>
            <a:ext cx="4724400" cy="4495800"/>
          </a:xfrm>
        </p:spPr>
        <p:txBody>
          <a:bodyPr/>
          <a:lstStyle/>
          <a:p>
            <a:pPr>
              <a:defRPr/>
            </a:pPr>
            <a:r>
              <a:rPr lang="en-US" dirty="0">
                <a:solidFill>
                  <a:schemeClr val="accent1">
                    <a:lumMod val="40000"/>
                    <a:lumOff val="60000"/>
                  </a:schemeClr>
                </a:solidFill>
              </a:rPr>
              <a:t>We shall call two conjugates </a:t>
            </a:r>
            <a:r>
              <a:rPr lang="en-US" dirty="0">
                <a:solidFill>
                  <a:srgbClr val="00B050"/>
                </a:solidFill>
              </a:rPr>
              <a:t>negative  when each furnishes an opposing and inimical perspective on an issue, and  deepen mutual distrust and animosity.</a:t>
            </a:r>
            <a:endParaRPr lang="en-US" dirty="0"/>
          </a:p>
        </p:txBody>
      </p:sp>
      <p:pic>
        <p:nvPicPr>
          <p:cNvPr id="16388" name="Picture 2" descr="http://portal.educ.ar/debates/eid/tecnologia/img/Incompatible.jpg">
            <a:extLst>
              <a:ext uri="{FF2B5EF4-FFF2-40B4-BE49-F238E27FC236}">
                <a16:creationId xmlns:a16="http://schemas.microsoft.com/office/drawing/2014/main" id="{0E81EF50-DF49-441E-A20F-2D15253C86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447800"/>
            <a:ext cx="3657600" cy="26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descr="http://www.istockphoto.com/file_thumbview_approve/6135721/2/istockphoto_6135721-business-confrontation.jpg">
            <a:extLst>
              <a:ext uri="{FF2B5EF4-FFF2-40B4-BE49-F238E27FC236}">
                <a16:creationId xmlns:a16="http://schemas.microsoft.com/office/drawing/2014/main" id="{3EA21275-D3F0-4306-BD33-AC6AA7DAB5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5720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6" descr="http://www.lionking.org/~tlkpride/images/screencaptures/sp/confrontation.jpg">
            <a:extLst>
              <a:ext uri="{FF2B5EF4-FFF2-40B4-BE49-F238E27FC236}">
                <a16:creationId xmlns:a16="http://schemas.microsoft.com/office/drawing/2014/main" id="{3057B9D5-84ED-4FE9-8A22-76A7A56389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4724400"/>
            <a:ext cx="2438400"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7A6E-8A28-48C0-B6EF-1E1AA5266FAA}"/>
              </a:ext>
            </a:extLst>
          </p:cNvPr>
          <p:cNvSpPr>
            <a:spLocks noGrp="1"/>
          </p:cNvSpPr>
          <p:nvPr>
            <p:ph type="title"/>
          </p:nvPr>
        </p:nvSpPr>
        <p:spPr>
          <a:xfrm>
            <a:off x="457200" y="274638"/>
            <a:ext cx="8229600" cy="868362"/>
          </a:xfrm>
        </p:spPr>
        <p:txBody>
          <a:bodyPr/>
          <a:lstStyle/>
          <a:p>
            <a:pPr>
              <a:defRPr/>
            </a:pPr>
            <a:r>
              <a:rPr lang="en-US" dirty="0">
                <a:solidFill>
                  <a:schemeClr val="tx2">
                    <a:lumMod val="50000"/>
                  </a:schemeClr>
                </a:solidFill>
              </a:rPr>
              <a:t>Examples of Negative CR</a:t>
            </a:r>
          </a:p>
        </p:txBody>
      </p:sp>
      <p:sp>
        <p:nvSpPr>
          <p:cNvPr id="3" name="Content Placeholder 2">
            <a:extLst>
              <a:ext uri="{FF2B5EF4-FFF2-40B4-BE49-F238E27FC236}">
                <a16:creationId xmlns:a16="http://schemas.microsoft.com/office/drawing/2014/main" id="{E380F2D1-FDEB-4E22-B707-B0F8A2773AFC}"/>
              </a:ext>
            </a:extLst>
          </p:cNvPr>
          <p:cNvSpPr>
            <a:spLocks noGrp="1"/>
          </p:cNvSpPr>
          <p:nvPr>
            <p:ph idx="1"/>
          </p:nvPr>
        </p:nvSpPr>
        <p:spPr>
          <a:xfrm>
            <a:off x="304800" y="1066800"/>
            <a:ext cx="4495800" cy="4495800"/>
          </a:xfrm>
        </p:spPr>
        <p:txBody>
          <a:bodyPr/>
          <a:lstStyle/>
          <a:p>
            <a:pPr>
              <a:buFont typeface="Wingdings" panose="05000000000000000000" pitchFamily="2" charset="2"/>
              <a:buNone/>
              <a:defRPr/>
            </a:pPr>
            <a:r>
              <a:rPr lang="en-US" dirty="0">
                <a:solidFill>
                  <a:srgbClr val="00B0F0"/>
                </a:solidFill>
              </a:rPr>
              <a:t>1. Analytical approach to Scripture and religious approach.</a:t>
            </a:r>
          </a:p>
          <a:p>
            <a:pPr>
              <a:buFont typeface="Wingdings" panose="05000000000000000000" pitchFamily="2" charset="2"/>
              <a:buNone/>
              <a:defRPr/>
            </a:pPr>
            <a:r>
              <a:rPr lang="en-US" dirty="0">
                <a:solidFill>
                  <a:schemeClr val="bg2">
                    <a:lumMod val="40000"/>
                    <a:lumOff val="60000"/>
                  </a:schemeClr>
                </a:solidFill>
              </a:rPr>
              <a:t>2. Capitalism and socialism.</a:t>
            </a:r>
          </a:p>
          <a:p>
            <a:pPr>
              <a:buFont typeface="Wingdings" panose="05000000000000000000" pitchFamily="2" charset="2"/>
              <a:buNone/>
              <a:defRPr/>
            </a:pPr>
            <a:r>
              <a:rPr lang="en-US" dirty="0">
                <a:solidFill>
                  <a:srgbClr val="00B050"/>
                </a:solidFill>
              </a:rPr>
              <a:t>3. Conservatives and liberals in politics</a:t>
            </a:r>
          </a:p>
        </p:txBody>
      </p:sp>
      <p:pic>
        <p:nvPicPr>
          <p:cNvPr id="17412" name="Picture 6" descr="http://antiochian.org/assets/writer/Temp_EC78/scripture.jpg">
            <a:extLst>
              <a:ext uri="{FF2B5EF4-FFF2-40B4-BE49-F238E27FC236}">
                <a16:creationId xmlns:a16="http://schemas.microsoft.com/office/drawing/2014/main" id="{EC4C9C5A-2C82-4CEE-A8FD-2B7B5C1089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295400"/>
            <a:ext cx="2301875"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8" descr="http://www.freedominchrist.net/images/Date%20of%20the%20Exodus.jpg">
            <a:extLst>
              <a:ext uri="{FF2B5EF4-FFF2-40B4-BE49-F238E27FC236}">
                <a16:creationId xmlns:a16="http://schemas.microsoft.com/office/drawing/2014/main" id="{DF1BBE10-54D4-484C-8984-F3CBE3467F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1143000"/>
            <a:ext cx="16002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12" descr="http://www.pcbluestocking.org/wp-content/uploads/2009/09/socialism_vs_capitalismashx.jpg">
            <a:extLst>
              <a:ext uri="{FF2B5EF4-FFF2-40B4-BE49-F238E27FC236}">
                <a16:creationId xmlns:a16="http://schemas.microsoft.com/office/drawing/2014/main" id="{1E50E344-E517-4CC2-B36B-BB1C1705A2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3352800"/>
            <a:ext cx="3810000"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10" descr="http://2.bp.blogspot.com/_Blsx_6dnFT4/R6oEEHPVjNI/AAAAAAAAAdw/GmBuc5by63w/s400/LiberalVsConservative.jpg">
            <a:extLst>
              <a:ext uri="{FF2B5EF4-FFF2-40B4-BE49-F238E27FC236}">
                <a16:creationId xmlns:a16="http://schemas.microsoft.com/office/drawing/2014/main" id="{9C649D85-9DD4-44EE-963E-FD1AA5A7D7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4800600"/>
            <a:ext cx="23939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B5EE-876D-4A7B-A416-56BD468F500A}"/>
              </a:ext>
            </a:extLst>
          </p:cNvPr>
          <p:cNvSpPr>
            <a:spLocks noGrp="1"/>
          </p:cNvSpPr>
          <p:nvPr>
            <p:ph type="title"/>
          </p:nvPr>
        </p:nvSpPr>
        <p:spPr/>
        <p:txBody>
          <a:bodyPr/>
          <a:lstStyle/>
          <a:p>
            <a:pPr>
              <a:defRPr/>
            </a:pPr>
            <a:r>
              <a:rPr lang="en-US" dirty="0">
                <a:solidFill>
                  <a:schemeClr val="tx2">
                    <a:lumMod val="50000"/>
                  </a:schemeClr>
                </a:solidFill>
              </a:rPr>
              <a:t>Degenerate Negative Conjugates: </a:t>
            </a:r>
            <a:r>
              <a:rPr lang="en-US" dirty="0">
                <a:solidFill>
                  <a:srgbClr val="00B0F0"/>
                </a:solidFill>
              </a:rPr>
              <a:t>Extremism </a:t>
            </a:r>
          </a:p>
        </p:txBody>
      </p:sp>
      <p:sp>
        <p:nvSpPr>
          <p:cNvPr id="3" name="Content Placeholder 2">
            <a:extLst>
              <a:ext uri="{FF2B5EF4-FFF2-40B4-BE49-F238E27FC236}">
                <a16:creationId xmlns:a16="http://schemas.microsoft.com/office/drawing/2014/main" id="{41C7485E-E65E-4419-A26E-27D7D5BA9088}"/>
              </a:ext>
            </a:extLst>
          </p:cNvPr>
          <p:cNvSpPr>
            <a:spLocks noGrp="1"/>
          </p:cNvSpPr>
          <p:nvPr>
            <p:ph idx="1"/>
          </p:nvPr>
        </p:nvSpPr>
        <p:spPr>
          <a:xfrm>
            <a:off x="381000" y="1676400"/>
            <a:ext cx="4724400" cy="4953000"/>
          </a:xfrm>
        </p:spPr>
        <p:txBody>
          <a:bodyPr/>
          <a:lstStyle/>
          <a:p>
            <a:pPr>
              <a:buFont typeface="Wingdings" panose="05000000000000000000" pitchFamily="2" charset="2"/>
              <a:buNone/>
              <a:defRPr/>
            </a:pPr>
            <a:r>
              <a:rPr lang="en-US" dirty="0">
                <a:solidFill>
                  <a:srgbClr val="00B050"/>
                </a:solidFill>
              </a:rPr>
              <a:t>Negative conjugates may sometimes </a:t>
            </a:r>
            <a:r>
              <a:rPr lang="en-US" dirty="0">
                <a:solidFill>
                  <a:schemeClr val="accent1">
                    <a:lumMod val="60000"/>
                    <a:lumOff val="40000"/>
                  </a:schemeClr>
                </a:solidFill>
              </a:rPr>
              <a:t>degenerate into extremism </a:t>
            </a:r>
            <a:r>
              <a:rPr lang="en-US" dirty="0">
                <a:solidFill>
                  <a:srgbClr val="00B050"/>
                </a:solidFill>
              </a:rPr>
              <a:t>which can be dangerous.</a:t>
            </a:r>
          </a:p>
          <a:p>
            <a:pPr>
              <a:buFont typeface="Wingdings" panose="05000000000000000000" pitchFamily="2" charset="2"/>
              <a:buNone/>
              <a:defRPr/>
            </a:pPr>
            <a:r>
              <a:rPr lang="en-US" dirty="0">
                <a:solidFill>
                  <a:srgbClr val="00B0F0"/>
                </a:solidFill>
              </a:rPr>
              <a:t>Scientism &amp; </a:t>
            </a:r>
            <a:r>
              <a:rPr lang="en-US" dirty="0" err="1">
                <a:solidFill>
                  <a:srgbClr val="00B0F0"/>
                </a:solidFill>
              </a:rPr>
              <a:t>Fundmntlsm</a:t>
            </a:r>
            <a:endParaRPr lang="en-US" dirty="0">
              <a:solidFill>
                <a:srgbClr val="00B0F0"/>
              </a:solidFill>
            </a:endParaRPr>
          </a:p>
          <a:p>
            <a:pPr>
              <a:buFont typeface="Wingdings" panose="05000000000000000000" pitchFamily="2" charset="2"/>
              <a:buNone/>
              <a:defRPr/>
            </a:pPr>
            <a:r>
              <a:rPr lang="en-US" dirty="0">
                <a:solidFill>
                  <a:srgbClr val="00B0F0"/>
                </a:solidFill>
              </a:rPr>
              <a:t>Reactionary &amp; Radical</a:t>
            </a:r>
          </a:p>
          <a:p>
            <a:pPr>
              <a:buFont typeface="Wingdings" panose="05000000000000000000" pitchFamily="2" charset="2"/>
              <a:buNone/>
              <a:defRPr/>
            </a:pPr>
            <a:r>
              <a:rPr lang="en-US" dirty="0">
                <a:solidFill>
                  <a:srgbClr val="00B0F0"/>
                </a:solidFill>
              </a:rPr>
              <a:t>Atheism and Bigotry</a:t>
            </a:r>
          </a:p>
          <a:p>
            <a:pPr>
              <a:buFont typeface="Wingdings" panose="05000000000000000000" pitchFamily="2" charset="2"/>
              <a:buNone/>
              <a:defRPr/>
            </a:pPr>
            <a:r>
              <a:rPr lang="en-US" dirty="0">
                <a:solidFill>
                  <a:srgbClr val="00B0F0"/>
                </a:solidFill>
              </a:rPr>
              <a:t>Greedy </a:t>
            </a:r>
            <a:r>
              <a:rPr lang="en-US" dirty="0" err="1">
                <a:solidFill>
                  <a:srgbClr val="00B0F0"/>
                </a:solidFill>
              </a:rPr>
              <a:t>captlsm</a:t>
            </a:r>
            <a:r>
              <a:rPr lang="en-US" dirty="0">
                <a:solidFill>
                  <a:srgbClr val="00B0F0"/>
                </a:solidFill>
              </a:rPr>
              <a:t> &amp; ruthless </a:t>
            </a:r>
            <a:r>
              <a:rPr lang="en-US" dirty="0" err="1">
                <a:solidFill>
                  <a:srgbClr val="00B0F0"/>
                </a:solidFill>
              </a:rPr>
              <a:t>Commnsm</a:t>
            </a:r>
            <a:r>
              <a:rPr lang="en-US" dirty="0">
                <a:solidFill>
                  <a:srgbClr val="00B0F0"/>
                </a:solidFill>
              </a:rPr>
              <a:t> </a:t>
            </a:r>
          </a:p>
        </p:txBody>
      </p:sp>
      <p:pic>
        <p:nvPicPr>
          <p:cNvPr id="18436" name="Picture 2" descr="http://farm3.static.flickr.com/2658/3765682164_59e342a672.jpg">
            <a:extLst>
              <a:ext uri="{FF2B5EF4-FFF2-40B4-BE49-F238E27FC236}">
                <a16:creationId xmlns:a16="http://schemas.microsoft.com/office/drawing/2014/main" id="{A75F61BC-64F5-44AE-9B53-9BFD03DB4D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524000"/>
            <a:ext cx="29718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descr="http://riccioli.files.wordpress.com/2009/03/ebay-greed.jpg">
            <a:extLst>
              <a:ext uri="{FF2B5EF4-FFF2-40B4-BE49-F238E27FC236}">
                <a16:creationId xmlns:a16="http://schemas.microsoft.com/office/drawing/2014/main" id="{AD00EE10-0067-4E0F-AFF0-A43D864F99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048000"/>
            <a:ext cx="1295400" cy="19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7" descr="http://pistilbooks.com/graphix/communism.jpg">
            <a:extLst>
              <a:ext uri="{FF2B5EF4-FFF2-40B4-BE49-F238E27FC236}">
                <a16:creationId xmlns:a16="http://schemas.microsoft.com/office/drawing/2014/main" id="{8242E4F8-B7D3-4209-8E68-88C3231BDC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3048000"/>
            <a:ext cx="1828800"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9" descr="http://4.bp.blogspot.com/_QfVWU-2pVL4/SnwqPpKbOtI/AAAAAAAAHtM/LPlXuCZZ2g4/s1600/Banda%2BAceh,%2Bwomen%2Bare%2Bcaned%2Bunder%2Blocal%2BIslamic%2Blaw..jpg">
            <a:extLst>
              <a:ext uri="{FF2B5EF4-FFF2-40B4-BE49-F238E27FC236}">
                <a16:creationId xmlns:a16="http://schemas.microsoft.com/office/drawing/2014/main" id="{B2650E68-E436-4721-802E-FD68A3E96D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5105400"/>
            <a:ext cx="22860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11" descr="http://spatula-city.org/~im14u2c/images/magnus_pyke_science.jpg">
            <a:extLst>
              <a:ext uri="{FF2B5EF4-FFF2-40B4-BE49-F238E27FC236}">
                <a16:creationId xmlns:a16="http://schemas.microsoft.com/office/drawing/2014/main" id="{0A0C9613-B1F1-46B2-A911-23DC0DDF09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5105400"/>
            <a:ext cx="228600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B83E4-6B06-458A-ADC3-10A1E69203B2}"/>
              </a:ext>
            </a:extLst>
          </p:cNvPr>
          <p:cNvSpPr>
            <a:spLocks noGrp="1"/>
          </p:cNvSpPr>
          <p:nvPr>
            <p:ph type="title"/>
          </p:nvPr>
        </p:nvSpPr>
        <p:spPr>
          <a:xfrm>
            <a:off x="457200" y="274638"/>
            <a:ext cx="8229600" cy="944562"/>
          </a:xfrm>
        </p:spPr>
        <p:txBody>
          <a:bodyPr/>
          <a:lstStyle/>
          <a:p>
            <a:pPr>
              <a:defRPr/>
            </a:pPr>
            <a:r>
              <a:rPr lang="en-US" dirty="0">
                <a:solidFill>
                  <a:schemeClr val="tx2">
                    <a:lumMod val="50000"/>
                  </a:schemeClr>
                </a:solidFill>
              </a:rPr>
              <a:t>Benefits of This Analysis</a:t>
            </a:r>
          </a:p>
        </p:txBody>
      </p:sp>
      <p:sp>
        <p:nvSpPr>
          <p:cNvPr id="3" name="Content Placeholder 2">
            <a:extLst>
              <a:ext uri="{FF2B5EF4-FFF2-40B4-BE49-F238E27FC236}">
                <a16:creationId xmlns:a16="http://schemas.microsoft.com/office/drawing/2014/main" id="{3AA2A6AC-8D08-4F45-9E17-0F015CCEB599}"/>
              </a:ext>
            </a:extLst>
          </p:cNvPr>
          <p:cNvSpPr>
            <a:spLocks noGrp="1"/>
          </p:cNvSpPr>
          <p:nvPr>
            <p:ph idx="1"/>
          </p:nvPr>
        </p:nvSpPr>
        <p:spPr>
          <a:xfrm>
            <a:off x="609600" y="1371600"/>
            <a:ext cx="3886200" cy="4495800"/>
          </a:xfrm>
        </p:spPr>
        <p:txBody>
          <a:bodyPr/>
          <a:lstStyle/>
          <a:p>
            <a:pPr marL="514350" indent="-514350">
              <a:buFont typeface="Wingdings" panose="05000000000000000000" pitchFamily="2" charset="2"/>
              <a:buNone/>
              <a:defRPr/>
            </a:pPr>
            <a:r>
              <a:rPr lang="en-US" dirty="0">
                <a:solidFill>
                  <a:srgbClr val="00B050"/>
                </a:solidFill>
              </a:rPr>
              <a:t>1. We understand why there are different perspectives.</a:t>
            </a:r>
          </a:p>
          <a:p>
            <a:pPr marL="514350" indent="-514350">
              <a:buFont typeface="Wingdings" panose="05000000000000000000" pitchFamily="2" charset="2"/>
              <a:buNone/>
              <a:defRPr/>
            </a:pPr>
            <a:r>
              <a:rPr lang="en-US" dirty="0">
                <a:solidFill>
                  <a:schemeClr val="accent1">
                    <a:lumMod val="40000"/>
                    <a:lumOff val="60000"/>
                  </a:schemeClr>
                </a:solidFill>
              </a:rPr>
              <a:t>2. With + CRs we can learn more.</a:t>
            </a:r>
          </a:p>
          <a:p>
            <a:pPr marL="514350" indent="-514350">
              <a:buFont typeface="Wingdings" panose="05000000000000000000" pitchFamily="2" charset="2"/>
              <a:buNone/>
              <a:defRPr/>
            </a:pPr>
            <a:r>
              <a:rPr lang="en-US" dirty="0">
                <a:solidFill>
                  <a:srgbClr val="00B0F0"/>
                </a:solidFill>
              </a:rPr>
              <a:t>3. With – CRs we can understand how extremism arises.</a:t>
            </a:r>
          </a:p>
        </p:txBody>
      </p:sp>
      <p:pic>
        <p:nvPicPr>
          <p:cNvPr id="19460" name="Picture 6" descr="http://static.howstuffworks.com/gif/abortion-6.jpg">
            <a:extLst>
              <a:ext uri="{FF2B5EF4-FFF2-40B4-BE49-F238E27FC236}">
                <a16:creationId xmlns:a16="http://schemas.microsoft.com/office/drawing/2014/main" id="{9F8B74D1-47E5-4153-9498-C443227BDD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295400"/>
            <a:ext cx="21717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8" descr="http://oregonstate.edu/diversity/images/mentoring_program.jpg">
            <a:extLst>
              <a:ext uri="{FF2B5EF4-FFF2-40B4-BE49-F238E27FC236}">
                <a16:creationId xmlns:a16="http://schemas.microsoft.com/office/drawing/2014/main" id="{2F4050C2-DCD7-4043-B92A-455CB568CB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143000"/>
            <a:ext cx="2133600"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10" descr="http://www.sanfranciscosentinel.com/wp-content/uploads/2009/12/islamic-extremism.jpg">
            <a:extLst>
              <a:ext uri="{FF2B5EF4-FFF2-40B4-BE49-F238E27FC236}">
                <a16:creationId xmlns:a16="http://schemas.microsoft.com/office/drawing/2014/main" id="{C951146B-C567-477D-8A73-855E41DD79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4191000"/>
            <a:ext cx="21336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12" descr="http://www.old-picture.com/united-states-history-1900s---1930s/pictures/Ku-Klux-Klan.jpg">
            <a:extLst>
              <a:ext uri="{FF2B5EF4-FFF2-40B4-BE49-F238E27FC236}">
                <a16:creationId xmlns:a16="http://schemas.microsoft.com/office/drawing/2014/main" id="{077D822A-1C97-4756-A8A8-1FDD087D27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191000"/>
            <a:ext cx="24384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A953F-9886-4C48-9A82-DC10CB22C7DB}"/>
              </a:ext>
            </a:extLst>
          </p:cNvPr>
          <p:cNvSpPr>
            <a:spLocks noGrp="1"/>
          </p:cNvSpPr>
          <p:nvPr>
            <p:ph type="title"/>
          </p:nvPr>
        </p:nvSpPr>
        <p:spPr/>
        <p:txBody>
          <a:bodyPr/>
          <a:lstStyle/>
          <a:p>
            <a:pPr>
              <a:defRPr/>
            </a:pPr>
            <a:r>
              <a:rPr lang="en-US" dirty="0">
                <a:solidFill>
                  <a:schemeClr val="tx2">
                    <a:lumMod val="50000"/>
                  </a:schemeClr>
                </a:solidFill>
              </a:rPr>
              <a:t>Every View is Partial or Incomplete (even of Niels Bohr)</a:t>
            </a:r>
          </a:p>
        </p:txBody>
      </p:sp>
      <p:sp>
        <p:nvSpPr>
          <p:cNvPr id="3" name="Content Placeholder 2">
            <a:extLst>
              <a:ext uri="{FF2B5EF4-FFF2-40B4-BE49-F238E27FC236}">
                <a16:creationId xmlns:a16="http://schemas.microsoft.com/office/drawing/2014/main" id="{6C58F46E-6307-4134-83A1-E5FCC95E9FD0}"/>
              </a:ext>
            </a:extLst>
          </p:cNvPr>
          <p:cNvSpPr>
            <a:spLocks noGrp="1"/>
          </p:cNvSpPr>
          <p:nvPr>
            <p:ph idx="1"/>
          </p:nvPr>
        </p:nvSpPr>
        <p:spPr>
          <a:xfrm>
            <a:off x="457200" y="1600200"/>
            <a:ext cx="4648200" cy="4876800"/>
          </a:xfrm>
        </p:spPr>
        <p:txBody>
          <a:bodyPr/>
          <a:lstStyle/>
          <a:p>
            <a:pPr>
              <a:buFont typeface="Wingdings" panose="05000000000000000000" pitchFamily="2" charset="2"/>
              <a:buNone/>
              <a:defRPr/>
            </a:pPr>
            <a:r>
              <a:rPr lang="en-US" dirty="0">
                <a:solidFill>
                  <a:srgbClr val="92D050"/>
                </a:solidFill>
              </a:rPr>
              <a:t>“We must, in general, be prepared to accept the fact that the complete elucidation of one and the same object may require diverse points of view which defy a unique description.” </a:t>
            </a:r>
            <a:r>
              <a:rPr lang="en-US" dirty="0"/>
              <a:t>(</a:t>
            </a:r>
            <a:r>
              <a:rPr lang="en-US" dirty="0" err="1">
                <a:solidFill>
                  <a:srgbClr val="00CCFF"/>
                </a:solidFill>
              </a:rPr>
              <a:t>Niels</a:t>
            </a:r>
            <a:r>
              <a:rPr lang="en-US" dirty="0">
                <a:solidFill>
                  <a:srgbClr val="00CCFF"/>
                </a:solidFill>
              </a:rPr>
              <a:t> Bohr, 1929</a:t>
            </a:r>
            <a:r>
              <a:rPr lang="en-US" dirty="0"/>
              <a:t>)</a:t>
            </a:r>
          </a:p>
        </p:txBody>
      </p:sp>
      <p:pic>
        <p:nvPicPr>
          <p:cNvPr id="20484" name="Picture 2" descr="http://www.chem1.com/acad/webtut/atomic/qprimer/Bohr.jpeg">
            <a:extLst>
              <a:ext uri="{FF2B5EF4-FFF2-40B4-BE49-F238E27FC236}">
                <a16:creationId xmlns:a16="http://schemas.microsoft.com/office/drawing/2014/main" id="{52A0A980-435A-494C-B220-C063790A22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905000"/>
            <a:ext cx="3429000"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81B7D-D782-43C8-9FD0-A3A5D7950E34}"/>
              </a:ext>
            </a:extLst>
          </p:cNvPr>
          <p:cNvSpPr>
            <a:spLocks noGrp="1"/>
          </p:cNvSpPr>
          <p:nvPr>
            <p:ph type="title"/>
          </p:nvPr>
        </p:nvSpPr>
        <p:spPr/>
        <p:txBody>
          <a:bodyPr/>
          <a:lstStyle/>
          <a:p>
            <a:pPr>
              <a:defRPr/>
            </a:pPr>
            <a:r>
              <a:rPr lang="en-US" dirty="0">
                <a:solidFill>
                  <a:schemeClr val="tx2">
                    <a:lumMod val="50000"/>
                  </a:schemeClr>
                </a:solidFill>
              </a:rPr>
              <a:t>Why are there two realms?</a:t>
            </a:r>
          </a:p>
        </p:txBody>
      </p:sp>
      <p:sp>
        <p:nvSpPr>
          <p:cNvPr id="3" name="Content Placeholder 2">
            <a:extLst>
              <a:ext uri="{FF2B5EF4-FFF2-40B4-BE49-F238E27FC236}">
                <a16:creationId xmlns:a16="http://schemas.microsoft.com/office/drawing/2014/main" id="{61D792EC-B0DF-490B-9B1D-06B241AEB368}"/>
              </a:ext>
            </a:extLst>
          </p:cNvPr>
          <p:cNvSpPr>
            <a:spLocks noGrp="1"/>
          </p:cNvSpPr>
          <p:nvPr>
            <p:ph idx="1"/>
          </p:nvPr>
        </p:nvSpPr>
        <p:spPr>
          <a:xfrm>
            <a:off x="228600" y="1219200"/>
            <a:ext cx="6248400" cy="5181600"/>
          </a:xfrm>
        </p:spPr>
        <p:txBody>
          <a:bodyPr/>
          <a:lstStyle/>
          <a:p>
            <a:pPr>
              <a:buFont typeface="Wingdings" panose="05000000000000000000" pitchFamily="2" charset="2"/>
              <a:buNone/>
              <a:defRPr/>
            </a:pPr>
            <a:r>
              <a:rPr lang="en-US" dirty="0">
                <a:solidFill>
                  <a:srgbClr val="00B0F0"/>
                </a:solidFill>
              </a:rPr>
              <a:t>1. The physical world arises from the duality of Matter and Energy. There can be no universe with matter alone or energy alone.</a:t>
            </a:r>
          </a:p>
          <a:p>
            <a:pPr>
              <a:buFont typeface="Wingdings" panose="05000000000000000000" pitchFamily="2" charset="2"/>
              <a:buNone/>
              <a:defRPr/>
            </a:pPr>
            <a:r>
              <a:rPr lang="en-US" dirty="0">
                <a:solidFill>
                  <a:srgbClr val="92D050"/>
                </a:solidFill>
              </a:rPr>
              <a:t>2. There is an inherent duality in the experienced human world: Reason and Emotion. There can be no human life based on reason alone or emotion alone.</a:t>
            </a:r>
          </a:p>
        </p:txBody>
      </p:sp>
      <p:pic>
        <p:nvPicPr>
          <p:cNvPr id="21508" name="Picture 5" descr="http://www.success.co.il/knowledge/images/matter-and-energy-Physics-e=mc2.jpg">
            <a:extLst>
              <a:ext uri="{FF2B5EF4-FFF2-40B4-BE49-F238E27FC236}">
                <a16:creationId xmlns:a16="http://schemas.microsoft.com/office/drawing/2014/main" id="{1A8EECA6-280E-4420-810C-54D87074FF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1524000"/>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11" descr="http://www.illuminati-news.com/000-spiritual/images/2007/09/fear.gif">
            <a:extLst>
              <a:ext uri="{FF2B5EF4-FFF2-40B4-BE49-F238E27FC236}">
                <a16:creationId xmlns:a16="http://schemas.microsoft.com/office/drawing/2014/main" id="{3CCE6924-A157-48C7-AEDF-596C2230FB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3048000"/>
            <a:ext cx="159067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3" descr="http://www.cv.riverview.wednet.edu/staff/powers/Graphics/thinkingcapwhoa_color.gif">
            <a:extLst>
              <a:ext uri="{FF2B5EF4-FFF2-40B4-BE49-F238E27FC236}">
                <a16:creationId xmlns:a16="http://schemas.microsoft.com/office/drawing/2014/main" id="{1AB7CD14-8880-40CB-A152-2745F9692F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953000"/>
            <a:ext cx="1497013"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80CFA-F180-4F89-815A-CC28A6052BE9}"/>
              </a:ext>
            </a:extLst>
          </p:cNvPr>
          <p:cNvSpPr>
            <a:spLocks noGrp="1"/>
          </p:cNvSpPr>
          <p:nvPr>
            <p:ph type="title"/>
          </p:nvPr>
        </p:nvSpPr>
        <p:spPr/>
        <p:txBody>
          <a:bodyPr/>
          <a:lstStyle/>
          <a:p>
            <a:pPr>
              <a:defRPr/>
            </a:pPr>
            <a:r>
              <a:rPr lang="en-US" dirty="0">
                <a:solidFill>
                  <a:schemeClr val="tx2">
                    <a:lumMod val="50000"/>
                  </a:schemeClr>
                </a:solidFill>
              </a:rPr>
              <a:t>Concluding Thought</a:t>
            </a:r>
          </a:p>
        </p:txBody>
      </p:sp>
      <p:sp>
        <p:nvSpPr>
          <p:cNvPr id="3" name="Content Placeholder 2">
            <a:extLst>
              <a:ext uri="{FF2B5EF4-FFF2-40B4-BE49-F238E27FC236}">
                <a16:creationId xmlns:a16="http://schemas.microsoft.com/office/drawing/2014/main" id="{9F4E7476-49B1-4943-996B-A233C9EF816B}"/>
              </a:ext>
            </a:extLst>
          </p:cNvPr>
          <p:cNvSpPr>
            <a:spLocks noGrp="1"/>
          </p:cNvSpPr>
          <p:nvPr>
            <p:ph idx="1"/>
          </p:nvPr>
        </p:nvSpPr>
        <p:spPr>
          <a:xfrm>
            <a:off x="457200" y="1600200"/>
            <a:ext cx="4800600" cy="4800600"/>
          </a:xfrm>
        </p:spPr>
        <p:txBody>
          <a:bodyPr/>
          <a:lstStyle/>
          <a:p>
            <a:pPr>
              <a:buFont typeface="Wingdings" panose="05000000000000000000" pitchFamily="2" charset="2"/>
              <a:buNone/>
              <a:defRPr/>
            </a:pPr>
            <a:r>
              <a:rPr lang="de-DE" dirty="0">
                <a:solidFill>
                  <a:srgbClr val="92D050"/>
                </a:solidFill>
              </a:rPr>
              <a:t>Schiller: </a:t>
            </a:r>
            <a:r>
              <a:rPr lang="de-DE" dirty="0">
                <a:solidFill>
                  <a:schemeClr val="accent1">
                    <a:lumMod val="40000"/>
                    <a:lumOff val="60000"/>
                  </a:schemeClr>
                </a:solidFill>
              </a:rPr>
              <a:t>"Nur die Fülle führt zur Klarheit. </a:t>
            </a:r>
          </a:p>
          <a:p>
            <a:pPr>
              <a:buFont typeface="Wingdings" panose="05000000000000000000" pitchFamily="2" charset="2"/>
              <a:buNone/>
              <a:defRPr/>
            </a:pPr>
            <a:r>
              <a:rPr lang="de-DE" dirty="0">
                <a:solidFill>
                  <a:schemeClr val="accent1">
                    <a:lumMod val="40000"/>
                    <a:lumOff val="60000"/>
                  </a:schemeClr>
                </a:solidFill>
              </a:rPr>
              <a:t>Und im Abgrund wohnt die Wahrheit."</a:t>
            </a:r>
            <a:endParaRPr lang="en-US" dirty="0">
              <a:solidFill>
                <a:schemeClr val="accent1">
                  <a:lumMod val="40000"/>
                  <a:lumOff val="60000"/>
                </a:schemeClr>
              </a:solidFill>
            </a:endParaRPr>
          </a:p>
          <a:p>
            <a:pPr>
              <a:buFont typeface="Wingdings" panose="05000000000000000000" pitchFamily="2" charset="2"/>
              <a:buNone/>
              <a:defRPr/>
            </a:pPr>
            <a:endParaRPr lang="en-US" dirty="0"/>
          </a:p>
        </p:txBody>
      </p:sp>
      <p:pic>
        <p:nvPicPr>
          <p:cNvPr id="22532" name="Picture 2" descr="http://cecilhanibal.files.wordpress.com/2009/06/schiller1.jpg">
            <a:extLst>
              <a:ext uri="{FF2B5EF4-FFF2-40B4-BE49-F238E27FC236}">
                <a16:creationId xmlns:a16="http://schemas.microsoft.com/office/drawing/2014/main" id="{186DAB14-D1B8-4AEA-AFF6-2F59D79207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828800"/>
            <a:ext cx="2971800" cy="343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4">
            <a:extLst>
              <a:ext uri="{FF2B5EF4-FFF2-40B4-BE49-F238E27FC236}">
                <a16:creationId xmlns:a16="http://schemas.microsoft.com/office/drawing/2014/main" id="{EA72D5EC-9AA2-45DE-BC04-97AD3BF1CE7C}"/>
              </a:ext>
            </a:extLst>
          </p:cNvPr>
          <p:cNvSpPr>
            <a:spLocks noChangeArrowheads="1"/>
          </p:cNvSpPr>
          <p:nvPr/>
        </p:nvSpPr>
        <p:spPr bwMode="auto">
          <a:xfrm>
            <a:off x="381000" y="4038600"/>
            <a:ext cx="49530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spcBef>
                <a:spcPct val="0"/>
              </a:spcBef>
              <a:buClrTx/>
              <a:buSzTx/>
              <a:buFontTx/>
              <a:buNone/>
            </a:pPr>
            <a:r>
              <a:rPr lang="en-US" altLang="en-US">
                <a:solidFill>
                  <a:srgbClr val="00B0F0"/>
                </a:solidFill>
              </a:rPr>
              <a:t>Die Warheit ist lehrreich, aber auch relative.</a:t>
            </a:r>
          </a:p>
          <a:p>
            <a:pPr>
              <a:spcBef>
                <a:spcPct val="0"/>
              </a:spcBef>
              <a:buClrTx/>
              <a:buSzTx/>
              <a:buFontTx/>
              <a:buNone/>
            </a:pPr>
            <a:r>
              <a:rPr lang="en-US" altLang="en-US">
                <a:solidFill>
                  <a:srgbClr val="00B0F0"/>
                </a:solidFill>
              </a:rPr>
              <a:t>Sie ist beruhig, </a:t>
            </a:r>
          </a:p>
          <a:p>
            <a:pPr>
              <a:spcBef>
                <a:spcPct val="0"/>
              </a:spcBef>
              <a:buClrTx/>
              <a:buSzTx/>
              <a:buFontTx/>
              <a:buNone/>
            </a:pPr>
            <a:r>
              <a:rPr lang="en-US" altLang="en-US">
                <a:solidFill>
                  <a:srgbClr val="00B0F0"/>
                </a:solidFill>
              </a:rPr>
              <a:t>aber nur eine Perspektive.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teaminfocus.com.au/wp-content/uploads/2009/03/epistemology-4.jpg">
            <a:extLst>
              <a:ext uri="{FF2B5EF4-FFF2-40B4-BE49-F238E27FC236}">
                <a16:creationId xmlns:a16="http://schemas.microsoft.com/office/drawing/2014/main" id="{23C353CF-CDD7-4E60-830F-78FFA3818E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676400"/>
            <a:ext cx="31527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79E91-B2DD-484F-85F9-028F36B5B2EE}"/>
              </a:ext>
            </a:extLst>
          </p:cNvPr>
          <p:cNvSpPr>
            <a:spLocks noGrp="1"/>
          </p:cNvSpPr>
          <p:nvPr>
            <p:ph type="title"/>
          </p:nvPr>
        </p:nvSpPr>
        <p:spPr/>
        <p:txBody>
          <a:bodyPr/>
          <a:lstStyle/>
          <a:p>
            <a:pPr>
              <a:defRPr/>
            </a:pPr>
            <a:endParaRPr lang="en-US"/>
          </a:p>
        </p:txBody>
      </p:sp>
      <p:sp>
        <p:nvSpPr>
          <p:cNvPr id="3" name="Content Placeholder 2">
            <a:extLst>
              <a:ext uri="{FF2B5EF4-FFF2-40B4-BE49-F238E27FC236}">
                <a16:creationId xmlns:a16="http://schemas.microsoft.com/office/drawing/2014/main" id="{602330BC-C747-4022-8DF2-2F2F153C9DB5}"/>
              </a:ext>
            </a:extLst>
          </p:cNvPr>
          <p:cNvSpPr>
            <a:spLocks noGrp="1"/>
          </p:cNvSpPr>
          <p:nvPr>
            <p:ph idx="1"/>
          </p:nvPr>
        </p:nvSpPr>
        <p:spPr/>
        <p:txBody>
          <a:bodyPr/>
          <a:lstStyle/>
          <a:p>
            <a:pPr>
              <a:defRPr/>
            </a:pP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A6030A-FB53-43B0-AE33-A5068325634F}"/>
              </a:ext>
            </a:extLst>
          </p:cNvPr>
          <p:cNvSpPr txBox="1">
            <a:spLocks/>
          </p:cNvSpPr>
          <p:nvPr/>
        </p:nvSpPr>
        <p:spPr>
          <a:xfrm>
            <a:off x="457200" y="274638"/>
            <a:ext cx="8229600" cy="1143000"/>
          </a:xfrm>
          <a:prstGeom prst="rect">
            <a:avLst/>
          </a:prstGeom>
        </p:spPr>
        <p:txBody>
          <a:bodyPr/>
          <a:lstStyle/>
          <a:p>
            <a:pPr algn="ctr">
              <a:defRPr/>
            </a:pPr>
            <a:r>
              <a:rPr lang="en-US" sz="4400" kern="0">
                <a:solidFill>
                  <a:srgbClr val="FFFF00"/>
                </a:solidFill>
                <a:effectLst>
                  <a:outerShdw blurRad="38100" dist="38100" dir="2700000" algn="tl">
                    <a:srgbClr val="000000"/>
                  </a:outerShdw>
                </a:effectLst>
                <a:latin typeface="+mj-lt"/>
                <a:ea typeface="+mj-ea"/>
                <a:cs typeface="+mj-cs"/>
              </a:rPr>
              <a:t>Microcosm and Macrocosm</a:t>
            </a:r>
            <a:endParaRPr lang="en-US" sz="4400" kern="0" dirty="0">
              <a:solidFill>
                <a:srgbClr val="FFFF00"/>
              </a:solidFill>
              <a:effectLst>
                <a:outerShdw blurRad="38100" dist="38100" dir="2700000" algn="tl">
                  <a:srgbClr val="000000"/>
                </a:outerShdw>
              </a:effectLst>
              <a:latin typeface="+mj-lt"/>
              <a:ea typeface="+mj-ea"/>
              <a:cs typeface="+mj-cs"/>
            </a:endParaRPr>
          </a:p>
        </p:txBody>
      </p:sp>
      <p:sp>
        <p:nvSpPr>
          <p:cNvPr id="5" name="Content Placeholder 2">
            <a:extLst>
              <a:ext uri="{FF2B5EF4-FFF2-40B4-BE49-F238E27FC236}">
                <a16:creationId xmlns:a16="http://schemas.microsoft.com/office/drawing/2014/main" id="{81EF059C-6E81-4611-8777-2B55EBAA5A95}"/>
              </a:ext>
            </a:extLst>
          </p:cNvPr>
          <p:cNvSpPr txBox="1">
            <a:spLocks/>
          </p:cNvSpPr>
          <p:nvPr/>
        </p:nvSpPr>
        <p:spPr>
          <a:xfrm>
            <a:off x="457200" y="1600200"/>
            <a:ext cx="3352800" cy="4495800"/>
          </a:xfrm>
          <a:prstGeom prst="rect">
            <a:avLst/>
          </a:prstGeom>
        </p:spPr>
        <p:txBody>
          <a:bodyPr/>
          <a:lstStyle/>
          <a:p>
            <a:pPr marL="342900" indent="-342900">
              <a:spcBef>
                <a:spcPct val="20000"/>
              </a:spcBef>
              <a:buClr>
                <a:schemeClr val="hlink"/>
              </a:buClr>
              <a:buSzPct val="80000"/>
              <a:buFont typeface="Wingdings" pitchFamily="2" charset="2"/>
              <a:buNone/>
              <a:defRPr/>
            </a:pPr>
            <a:r>
              <a:rPr lang="en-US" sz="3200" kern="0">
                <a:solidFill>
                  <a:schemeClr val="bg1">
                    <a:lumMod val="20000"/>
                    <a:lumOff val="80000"/>
                  </a:schemeClr>
                </a:solidFill>
                <a:effectLst>
                  <a:outerShdw blurRad="38100" dist="38100" dir="2700000" algn="tl">
                    <a:srgbClr val="000000"/>
                  </a:outerShdw>
                </a:effectLst>
                <a:latin typeface="+mn-lt"/>
              </a:rPr>
              <a:t>We are the center of a circle whose radius is infinite, for the whole world is within us.</a:t>
            </a:r>
          </a:p>
          <a:p>
            <a:pPr marL="342900" indent="-342900">
              <a:spcBef>
                <a:spcPct val="20000"/>
              </a:spcBef>
              <a:buClr>
                <a:schemeClr val="hlink"/>
              </a:buClr>
              <a:buSzPct val="80000"/>
              <a:buFont typeface="Wingdings" pitchFamily="2" charset="2"/>
              <a:buNone/>
              <a:defRPr/>
            </a:pPr>
            <a:r>
              <a:rPr lang="en-US" sz="3200" kern="0">
                <a:solidFill>
                  <a:srgbClr val="00B050"/>
                </a:solidFill>
                <a:effectLst>
                  <a:outerShdw blurRad="38100" dist="38100" dir="2700000" algn="tl">
                    <a:srgbClr val="000000"/>
                  </a:outerShdw>
                </a:effectLst>
                <a:latin typeface="+mn-lt"/>
              </a:rPr>
              <a:t>   Imago Mundi</a:t>
            </a:r>
            <a:endParaRPr lang="en-US" sz="3200" kern="0" dirty="0">
              <a:solidFill>
                <a:srgbClr val="00B050"/>
              </a:solidFill>
              <a:effectLst>
                <a:outerShdw blurRad="38100" dist="38100" dir="2700000" algn="tl">
                  <a:srgbClr val="000000"/>
                </a:outerShdw>
              </a:effectLst>
              <a:latin typeface="+mn-lt"/>
            </a:endParaRPr>
          </a:p>
        </p:txBody>
      </p:sp>
      <p:pic>
        <p:nvPicPr>
          <p:cNvPr id="25604" name="Picture 2" descr="http://i22.tinypic.com/30dhuf7.jpg">
            <a:extLst>
              <a:ext uri="{FF2B5EF4-FFF2-40B4-BE49-F238E27FC236}">
                <a16:creationId xmlns:a16="http://schemas.microsoft.com/office/drawing/2014/main" id="{513715A8-5E49-453A-98A3-9442EAC1B5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895600"/>
            <a:ext cx="2438400"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4" descr="http://www.awakened1.net/uploads/pyrgodhandslite500.jpg">
            <a:extLst>
              <a:ext uri="{FF2B5EF4-FFF2-40B4-BE49-F238E27FC236}">
                <a16:creationId xmlns:a16="http://schemas.microsoft.com/office/drawing/2014/main" id="{1E170E9C-78B0-455B-B3FA-F0D262F37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676400"/>
            <a:ext cx="2365375"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092C9-3836-446A-BA5A-04F03AD76487}"/>
              </a:ext>
            </a:extLst>
          </p:cNvPr>
          <p:cNvSpPr txBox="1">
            <a:spLocks/>
          </p:cNvSpPr>
          <p:nvPr/>
        </p:nvSpPr>
        <p:spPr>
          <a:xfrm>
            <a:off x="457200" y="274638"/>
            <a:ext cx="8229600" cy="1143000"/>
          </a:xfrm>
          <a:prstGeom prst="rect">
            <a:avLst/>
          </a:prstGeom>
        </p:spPr>
        <p:txBody>
          <a:bodyPr/>
          <a:lstStyle/>
          <a:p>
            <a:pPr algn="ctr">
              <a:defRPr/>
            </a:pPr>
            <a:r>
              <a:rPr lang="en-US" sz="4400" kern="0">
                <a:solidFill>
                  <a:schemeClr val="tx2">
                    <a:lumMod val="50000"/>
                  </a:schemeClr>
                </a:solidFill>
                <a:effectLst>
                  <a:outerShdw blurRad="38100" dist="38100" dir="2700000" algn="tl">
                    <a:srgbClr val="000000"/>
                  </a:outerShdw>
                </a:effectLst>
                <a:latin typeface="+mj-lt"/>
                <a:ea typeface="+mj-ea"/>
                <a:cs typeface="+mj-cs"/>
              </a:rPr>
              <a:t>Philosophical Reflections</a:t>
            </a:r>
            <a:endParaRPr lang="en-US" sz="4400" kern="0" dirty="0">
              <a:solidFill>
                <a:schemeClr val="tx2">
                  <a:lumMod val="50000"/>
                </a:schemeClr>
              </a:solidFill>
              <a:effectLst>
                <a:outerShdw blurRad="38100" dist="38100" dir="2700000" algn="tl">
                  <a:srgbClr val="000000"/>
                </a:outerShdw>
              </a:effectLst>
              <a:latin typeface="+mj-lt"/>
              <a:ea typeface="+mj-ea"/>
              <a:cs typeface="+mj-cs"/>
            </a:endParaRPr>
          </a:p>
        </p:txBody>
      </p:sp>
      <p:sp>
        <p:nvSpPr>
          <p:cNvPr id="3" name="Content Placeholder 2">
            <a:extLst>
              <a:ext uri="{FF2B5EF4-FFF2-40B4-BE49-F238E27FC236}">
                <a16:creationId xmlns:a16="http://schemas.microsoft.com/office/drawing/2014/main" id="{FB7FD759-3B9D-4E83-B42E-50B6EA81C1C4}"/>
              </a:ext>
            </a:extLst>
          </p:cNvPr>
          <p:cNvSpPr txBox="1">
            <a:spLocks/>
          </p:cNvSpPr>
          <p:nvPr/>
        </p:nvSpPr>
        <p:spPr>
          <a:xfrm>
            <a:off x="457200" y="1600200"/>
            <a:ext cx="8229600" cy="4495800"/>
          </a:xfrm>
          <a:prstGeom prst="rect">
            <a:avLst/>
          </a:prstGeom>
        </p:spPr>
        <p:txBody>
          <a:bodyPr/>
          <a:lstStyle/>
          <a:p>
            <a:pPr marL="342900" indent="-342900">
              <a:spcBef>
                <a:spcPct val="20000"/>
              </a:spcBef>
              <a:buClr>
                <a:schemeClr val="hlink"/>
              </a:buClr>
              <a:buSzPct val="80000"/>
              <a:buFont typeface="Wingdings" pitchFamily="2" charset="2"/>
              <a:buNone/>
              <a:defRPr/>
            </a:pPr>
            <a:r>
              <a:rPr lang="de-DE" sz="3200" kern="0" dirty="0">
                <a:solidFill>
                  <a:srgbClr val="92D050"/>
                </a:solidFill>
                <a:effectLst>
                  <a:outerShdw blurRad="38100" dist="38100" dir="2700000" algn="tl">
                    <a:srgbClr val="000000"/>
                  </a:outerShdw>
                </a:effectLst>
                <a:latin typeface="+mn-lt"/>
              </a:rPr>
              <a:t>Schiller: </a:t>
            </a:r>
            <a:r>
              <a:rPr lang="de-DE" sz="3200" kern="0" dirty="0">
                <a:solidFill>
                  <a:schemeClr val="accent1">
                    <a:lumMod val="40000"/>
                    <a:lumOff val="60000"/>
                  </a:schemeClr>
                </a:solidFill>
                <a:effectLst>
                  <a:outerShdw blurRad="38100" dist="38100" dir="2700000" algn="tl">
                    <a:srgbClr val="000000"/>
                  </a:outerShdw>
                </a:effectLst>
                <a:latin typeface="+mn-lt"/>
              </a:rPr>
              <a:t>"Nur die Fülle führt zur Klarheit. Und im Abgrund wohnt die Wahrheit."</a:t>
            </a:r>
            <a:endParaRPr lang="en-US" sz="3200" kern="0" dirty="0">
              <a:solidFill>
                <a:schemeClr val="accent1">
                  <a:lumMod val="40000"/>
                  <a:lumOff val="60000"/>
                </a:schemeClr>
              </a:solidFill>
              <a:effectLst>
                <a:outerShdw blurRad="38100" dist="38100" dir="2700000" algn="tl">
                  <a:srgbClr val="000000"/>
                </a:outerShdw>
              </a:effectLst>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0EA4C-A36D-442F-B635-F9A1E7C1B2C8}"/>
              </a:ext>
            </a:extLst>
          </p:cNvPr>
          <p:cNvSpPr txBox="1">
            <a:spLocks/>
          </p:cNvSpPr>
          <p:nvPr/>
        </p:nvSpPr>
        <p:spPr>
          <a:xfrm>
            <a:off x="457200" y="274638"/>
            <a:ext cx="8229600" cy="1143000"/>
          </a:xfrm>
          <a:prstGeom prst="rect">
            <a:avLst/>
          </a:prstGeom>
        </p:spPr>
        <p:txBody>
          <a:bodyPr/>
          <a:lstStyle/>
          <a:p>
            <a:pPr algn="ctr">
              <a:defRPr/>
            </a:pPr>
            <a:r>
              <a:rPr lang="en-US" sz="4400" kern="0">
                <a:solidFill>
                  <a:schemeClr val="tx2">
                    <a:lumMod val="50000"/>
                  </a:schemeClr>
                </a:solidFill>
                <a:effectLst>
                  <a:outerShdw blurRad="38100" dist="38100" dir="2700000" algn="tl">
                    <a:srgbClr val="000000"/>
                  </a:outerShdw>
                </a:effectLst>
                <a:latin typeface="+mj-lt"/>
                <a:ea typeface="+mj-ea"/>
                <a:cs typeface="+mj-cs"/>
              </a:rPr>
              <a:t>Platonic Double World</a:t>
            </a:r>
            <a:endParaRPr lang="en-US" sz="4400" kern="0" dirty="0">
              <a:solidFill>
                <a:schemeClr val="tx2">
                  <a:lumMod val="50000"/>
                </a:schemeClr>
              </a:solidFill>
              <a:effectLst>
                <a:outerShdw blurRad="38100" dist="38100" dir="2700000" algn="tl">
                  <a:srgbClr val="000000"/>
                </a:outerShdw>
              </a:effectLst>
              <a:latin typeface="+mj-lt"/>
              <a:ea typeface="+mj-ea"/>
              <a:cs typeface="+mj-cs"/>
            </a:endParaRPr>
          </a:p>
        </p:txBody>
      </p:sp>
      <p:sp>
        <p:nvSpPr>
          <p:cNvPr id="3" name="Content Placeholder 2">
            <a:extLst>
              <a:ext uri="{FF2B5EF4-FFF2-40B4-BE49-F238E27FC236}">
                <a16:creationId xmlns:a16="http://schemas.microsoft.com/office/drawing/2014/main" id="{C8C6BD9F-E3C7-4C03-A124-A6BEBDE6C487}"/>
              </a:ext>
            </a:extLst>
          </p:cNvPr>
          <p:cNvSpPr txBox="1">
            <a:spLocks/>
          </p:cNvSpPr>
          <p:nvPr/>
        </p:nvSpPr>
        <p:spPr>
          <a:xfrm>
            <a:off x="457200" y="1447800"/>
            <a:ext cx="4495800" cy="4648200"/>
          </a:xfrm>
          <a:prstGeom prst="rect">
            <a:avLst/>
          </a:prstGeom>
        </p:spPr>
        <p:txBody>
          <a:bodyPr/>
          <a:lstStyle/>
          <a:p>
            <a:pPr marL="342900" indent="-342900">
              <a:spcBef>
                <a:spcPct val="20000"/>
              </a:spcBef>
              <a:buClr>
                <a:schemeClr val="hlink"/>
              </a:buClr>
              <a:buSzPct val="80000"/>
              <a:buFont typeface="Wingdings" pitchFamily="2" charset="2"/>
              <a:buChar char="n"/>
              <a:defRPr/>
            </a:pPr>
            <a:r>
              <a:rPr lang="en-US" sz="2800" kern="0">
                <a:solidFill>
                  <a:srgbClr val="92D050"/>
                </a:solidFill>
                <a:effectLst>
                  <a:outerShdw blurRad="38100" dist="38100" dir="2700000" algn="tl">
                    <a:srgbClr val="000000"/>
                  </a:outerShdw>
                </a:effectLst>
                <a:latin typeface="+mn-lt"/>
              </a:rPr>
              <a:t>Plato:  </a:t>
            </a:r>
            <a:r>
              <a:rPr lang="en-US" sz="2800" kern="0">
                <a:solidFill>
                  <a:schemeClr val="bg1">
                    <a:lumMod val="20000"/>
                    <a:lumOff val="80000"/>
                  </a:schemeClr>
                </a:solidFill>
                <a:effectLst>
                  <a:outerShdw blurRad="38100" dist="38100" dir="2700000" algn="tl">
                    <a:srgbClr val="000000"/>
                  </a:outerShdw>
                </a:effectLst>
                <a:latin typeface="+mn-lt"/>
              </a:rPr>
              <a:t>human beings and the universe both are made up of a material body and a rational soul.  The human body is from the universe's body, the human soul must derive from the universe's soul.</a:t>
            </a:r>
          </a:p>
          <a:p>
            <a:pPr marL="342900" indent="-342900">
              <a:spcBef>
                <a:spcPct val="20000"/>
              </a:spcBef>
              <a:buClr>
                <a:schemeClr val="hlink"/>
              </a:buClr>
              <a:buSzPct val="80000"/>
              <a:buFont typeface="Wingdings" pitchFamily="2" charset="2"/>
              <a:buChar char="n"/>
              <a:defRPr/>
            </a:pPr>
            <a:r>
              <a:rPr lang="en-US" sz="2800" kern="0">
                <a:solidFill>
                  <a:srgbClr val="00B0F0"/>
                </a:solidFill>
                <a:effectLst>
                  <a:outerShdw blurRad="38100" dist="38100" dir="2700000" algn="tl">
                    <a:srgbClr val="000000"/>
                  </a:outerShdw>
                </a:effectLst>
                <a:latin typeface="+mn-lt"/>
              </a:rPr>
              <a:t>                - </a:t>
            </a:r>
            <a:r>
              <a:rPr lang="en-US" sz="3200" kern="0">
                <a:solidFill>
                  <a:srgbClr val="00B0F0"/>
                </a:solidFill>
                <a:effectLst>
                  <a:outerShdw blurRad="38100" dist="38100" dir="2700000" algn="tl">
                    <a:srgbClr val="000000"/>
                  </a:outerShdw>
                </a:effectLst>
                <a:latin typeface="+mn-lt"/>
              </a:rPr>
              <a:t>Philebus  </a:t>
            </a:r>
            <a:br>
              <a:rPr lang="en-US" sz="3200" kern="0">
                <a:effectLst>
                  <a:outerShdw blurRad="38100" dist="38100" dir="2700000" algn="tl">
                    <a:srgbClr val="000000"/>
                  </a:outerShdw>
                </a:effectLst>
                <a:latin typeface="+mn-lt"/>
              </a:rPr>
            </a:br>
            <a:endParaRPr lang="en-US" sz="3200" kern="0" dirty="0">
              <a:effectLst>
                <a:outerShdw blurRad="38100" dist="38100" dir="2700000" algn="tl">
                  <a:srgbClr val="000000"/>
                </a:outerShdw>
              </a:effectLst>
              <a:latin typeface="+mn-lt"/>
            </a:endParaRPr>
          </a:p>
        </p:txBody>
      </p:sp>
      <p:pic>
        <p:nvPicPr>
          <p:cNvPr id="27652" name="Picture 2" descr="http://t2.gstatic.com/images?q=tbn:TxHSrvrAaYYP-M:http://s4.hubimg.com/u/2457295_f520.jpg">
            <a:hlinkClick r:id="rId2"/>
            <a:extLst>
              <a:ext uri="{FF2B5EF4-FFF2-40B4-BE49-F238E27FC236}">
                <a16:creationId xmlns:a16="http://schemas.microsoft.com/office/drawing/2014/main" id="{29617F86-A7E4-468E-A138-98DF403AF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1600200"/>
            <a:ext cx="1524000" cy="351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3" descr="See full size image">
            <a:extLst>
              <a:ext uri="{FF2B5EF4-FFF2-40B4-BE49-F238E27FC236}">
                <a16:creationId xmlns:a16="http://schemas.microsoft.com/office/drawing/2014/main" id="{14FA9743-C68E-497F-B22E-CBCD92D9B0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0574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23AB-BB88-486D-BE71-FA86950832BF}"/>
              </a:ext>
            </a:extLst>
          </p:cNvPr>
          <p:cNvSpPr txBox="1">
            <a:spLocks/>
          </p:cNvSpPr>
          <p:nvPr/>
        </p:nvSpPr>
        <p:spPr>
          <a:xfrm>
            <a:off x="457200" y="274638"/>
            <a:ext cx="8229600" cy="1143000"/>
          </a:xfrm>
          <a:prstGeom prst="rect">
            <a:avLst/>
          </a:prstGeom>
        </p:spPr>
        <p:txBody>
          <a:bodyPr/>
          <a:lstStyle/>
          <a:p>
            <a:pPr algn="ctr">
              <a:defRPr/>
            </a:pPr>
            <a:r>
              <a:rPr lang="en-US" sz="4400" kern="0">
                <a:solidFill>
                  <a:schemeClr val="tx2">
                    <a:lumMod val="50000"/>
                  </a:schemeClr>
                </a:solidFill>
                <a:effectLst>
                  <a:outerShdw blurRad="38100" dist="38100" dir="2700000" algn="tl">
                    <a:srgbClr val="000000"/>
                  </a:outerShdw>
                </a:effectLst>
                <a:latin typeface="+mj-lt"/>
                <a:ea typeface="+mj-ea"/>
                <a:cs typeface="+mj-cs"/>
              </a:rPr>
              <a:t>Hindu Vision</a:t>
            </a:r>
            <a:endParaRPr lang="en-US" sz="4400" kern="0" dirty="0">
              <a:solidFill>
                <a:schemeClr val="tx2">
                  <a:lumMod val="50000"/>
                </a:schemeClr>
              </a:solidFill>
              <a:effectLst>
                <a:outerShdw blurRad="38100" dist="38100" dir="2700000" algn="tl">
                  <a:srgbClr val="000000"/>
                </a:outerShdw>
              </a:effectLst>
              <a:latin typeface="+mj-lt"/>
              <a:ea typeface="+mj-ea"/>
              <a:cs typeface="+mj-cs"/>
            </a:endParaRPr>
          </a:p>
        </p:txBody>
      </p:sp>
      <p:sp>
        <p:nvSpPr>
          <p:cNvPr id="3" name="Content Placeholder 2">
            <a:extLst>
              <a:ext uri="{FF2B5EF4-FFF2-40B4-BE49-F238E27FC236}">
                <a16:creationId xmlns:a16="http://schemas.microsoft.com/office/drawing/2014/main" id="{0F3D0802-86B3-449F-BBDB-E9FADBAC4F0D}"/>
              </a:ext>
            </a:extLst>
          </p:cNvPr>
          <p:cNvSpPr txBox="1">
            <a:spLocks/>
          </p:cNvSpPr>
          <p:nvPr/>
        </p:nvSpPr>
        <p:spPr>
          <a:xfrm>
            <a:off x="457200" y="1600200"/>
            <a:ext cx="4495800" cy="4495800"/>
          </a:xfrm>
          <a:prstGeom prst="rect">
            <a:avLst/>
          </a:prstGeom>
        </p:spPr>
        <p:txBody>
          <a:bodyPr/>
          <a:lstStyle/>
          <a:p>
            <a:pPr marL="342900" indent="-342900">
              <a:spcBef>
                <a:spcPct val="20000"/>
              </a:spcBef>
              <a:buClr>
                <a:schemeClr val="hlink"/>
              </a:buClr>
              <a:buSzPct val="80000"/>
              <a:buFont typeface="Wingdings" pitchFamily="2" charset="2"/>
              <a:buNone/>
              <a:defRPr/>
            </a:pPr>
            <a:r>
              <a:rPr lang="en-US" sz="3200" kern="0">
                <a:solidFill>
                  <a:srgbClr val="00B050"/>
                </a:solidFill>
                <a:effectLst>
                  <a:outerShdw blurRad="38100" dist="38100" dir="2700000" algn="tl">
                    <a:srgbClr val="000000"/>
                  </a:outerShdw>
                </a:effectLst>
                <a:latin typeface="+mn-lt"/>
              </a:rPr>
              <a:t>Tat tvam asi:</a:t>
            </a:r>
          </a:p>
          <a:p>
            <a:pPr marL="342900" indent="-342900">
              <a:spcBef>
                <a:spcPct val="20000"/>
              </a:spcBef>
              <a:buClr>
                <a:schemeClr val="hlink"/>
              </a:buClr>
              <a:buSzPct val="80000"/>
              <a:buFont typeface="Wingdings" pitchFamily="2" charset="2"/>
              <a:buNone/>
              <a:defRPr/>
            </a:pPr>
            <a:r>
              <a:rPr lang="en-US" sz="3200" kern="0">
                <a:solidFill>
                  <a:srgbClr val="00B050"/>
                </a:solidFill>
                <a:effectLst>
                  <a:outerShdw blurRad="38100" dist="38100" dir="2700000" algn="tl">
                    <a:srgbClr val="000000"/>
                  </a:outerShdw>
                </a:effectLst>
                <a:latin typeface="+mn-lt"/>
              </a:rPr>
              <a:t>Thou are That.</a:t>
            </a:r>
          </a:p>
          <a:p>
            <a:pPr marL="342900" indent="-342900">
              <a:spcBef>
                <a:spcPct val="20000"/>
              </a:spcBef>
              <a:buClr>
                <a:schemeClr val="hlink"/>
              </a:buClr>
              <a:buSzPct val="80000"/>
              <a:buFont typeface="Wingdings" pitchFamily="2" charset="2"/>
              <a:buNone/>
              <a:defRPr/>
            </a:pPr>
            <a:r>
              <a:rPr lang="en-US" sz="3200" kern="0">
                <a:solidFill>
                  <a:schemeClr val="accent1">
                    <a:lumMod val="40000"/>
                    <a:lumOff val="60000"/>
                  </a:schemeClr>
                </a:solidFill>
                <a:effectLst>
                  <a:outerShdw blurRad="38100" dist="38100" dir="2700000" algn="tl">
                    <a:srgbClr val="000000"/>
                  </a:outerShdw>
                </a:effectLst>
                <a:latin typeface="+mn-lt"/>
              </a:rPr>
              <a:t>The individual (</a:t>
            </a:r>
            <a:r>
              <a:rPr lang="en-US" sz="3200" kern="0">
                <a:solidFill>
                  <a:srgbClr val="00B0F0"/>
                </a:solidFill>
                <a:effectLst>
                  <a:outerShdw blurRad="38100" dist="38100" dir="2700000" algn="tl">
                    <a:srgbClr val="000000"/>
                  </a:outerShdw>
                </a:effectLst>
                <a:latin typeface="+mn-lt"/>
              </a:rPr>
              <a:t>jivatman</a:t>
            </a:r>
            <a:r>
              <a:rPr lang="en-US" sz="3200" kern="0">
                <a:solidFill>
                  <a:schemeClr val="accent1">
                    <a:lumMod val="40000"/>
                    <a:lumOff val="60000"/>
                  </a:schemeClr>
                </a:solidFill>
                <a:effectLst>
                  <a:outerShdw blurRad="38100" dist="38100" dir="2700000" algn="tl">
                    <a:srgbClr val="000000"/>
                  </a:outerShdw>
                </a:effectLst>
                <a:latin typeface="+mn-lt"/>
              </a:rPr>
              <a:t>) is a spark from the Divine (</a:t>
            </a:r>
            <a:r>
              <a:rPr lang="en-US" sz="3200" kern="0">
                <a:solidFill>
                  <a:srgbClr val="00B0F0"/>
                </a:solidFill>
                <a:effectLst>
                  <a:outerShdw blurRad="38100" dist="38100" dir="2700000" algn="tl">
                    <a:srgbClr val="000000"/>
                  </a:outerShdw>
                </a:effectLst>
                <a:latin typeface="+mn-lt"/>
              </a:rPr>
              <a:t>paramatman</a:t>
            </a:r>
            <a:r>
              <a:rPr lang="en-US" sz="3200" kern="0">
                <a:solidFill>
                  <a:schemeClr val="accent1">
                    <a:lumMod val="40000"/>
                    <a:lumOff val="60000"/>
                  </a:schemeClr>
                </a:solidFill>
                <a:effectLst>
                  <a:outerShdw blurRad="38100" dist="38100" dir="2700000" algn="tl">
                    <a:srgbClr val="000000"/>
                  </a:outerShdw>
                </a:effectLst>
                <a:latin typeface="+mn-lt"/>
              </a:rPr>
              <a:t>).</a:t>
            </a:r>
            <a:endParaRPr lang="en-US" sz="3200" kern="0" dirty="0">
              <a:solidFill>
                <a:schemeClr val="accent1">
                  <a:lumMod val="40000"/>
                  <a:lumOff val="60000"/>
                </a:schemeClr>
              </a:solidFill>
              <a:effectLst>
                <a:outerShdw blurRad="38100" dist="38100" dir="2700000" algn="tl">
                  <a:srgbClr val="000000"/>
                </a:outerShdw>
              </a:effectLst>
              <a:latin typeface="+mn-lt"/>
            </a:endParaRPr>
          </a:p>
        </p:txBody>
      </p:sp>
      <p:pic>
        <p:nvPicPr>
          <p:cNvPr id="28676" name="Picture 2" descr="http://www.zeropoint.ca/micros.jpg">
            <a:extLst>
              <a:ext uri="{FF2B5EF4-FFF2-40B4-BE49-F238E27FC236}">
                <a16:creationId xmlns:a16="http://schemas.microsoft.com/office/drawing/2014/main" id="{8E2E4200-618A-4383-84E6-AD417FF82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3810000"/>
            <a:ext cx="2695575"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3" descr="See full size image">
            <a:extLst>
              <a:ext uri="{FF2B5EF4-FFF2-40B4-BE49-F238E27FC236}">
                <a16:creationId xmlns:a16="http://schemas.microsoft.com/office/drawing/2014/main" id="{F8E5CB56-F9D2-4D30-A8F7-21E47AF727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371600"/>
            <a:ext cx="26670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F0B2409-28C7-44DD-9174-46D6D057A0C2}"/>
              </a:ext>
            </a:extLst>
          </p:cNvPr>
          <p:cNvSpPr txBox="1">
            <a:spLocks noChangeArrowheads="1"/>
          </p:cNvSpPr>
          <p:nvPr/>
        </p:nvSpPr>
        <p:spPr>
          <a:xfrm>
            <a:off x="685800" y="609600"/>
            <a:ext cx="7772400" cy="1143000"/>
          </a:xfrm>
          <a:prstGeom prst="rect">
            <a:avLst/>
          </a:prstGeom>
        </p:spPr>
        <p:txBody>
          <a:bodyPr/>
          <a:lstStyle/>
          <a:p>
            <a:pPr algn="ctr">
              <a:defRPr/>
            </a:pPr>
            <a:r>
              <a:rPr lang="en-US" sz="4400" kern="0" dirty="0">
                <a:solidFill>
                  <a:schemeClr val="tx2">
                    <a:lumMod val="50000"/>
                  </a:schemeClr>
                </a:solidFill>
                <a:effectLst>
                  <a:outerShdw blurRad="38100" dist="38100" dir="2700000" algn="tl">
                    <a:srgbClr val="000000"/>
                  </a:outerShdw>
                </a:effectLst>
                <a:latin typeface="+mj-lt"/>
                <a:ea typeface="+mj-ea"/>
                <a:cs typeface="+mj-cs"/>
              </a:rPr>
              <a:t>Why ARE THERE CONFLICTS?</a:t>
            </a:r>
          </a:p>
        </p:txBody>
      </p:sp>
      <p:sp>
        <p:nvSpPr>
          <p:cNvPr id="3" name="Rectangle 3">
            <a:extLst>
              <a:ext uri="{FF2B5EF4-FFF2-40B4-BE49-F238E27FC236}">
                <a16:creationId xmlns:a16="http://schemas.microsoft.com/office/drawing/2014/main" id="{F6E60566-2309-4DEB-87BA-2A63779303A2}"/>
              </a:ext>
            </a:extLst>
          </p:cNvPr>
          <p:cNvSpPr txBox="1">
            <a:spLocks noChangeArrowheads="1"/>
          </p:cNvSpPr>
          <p:nvPr/>
        </p:nvSpPr>
        <p:spPr>
          <a:xfrm>
            <a:off x="685800" y="1981200"/>
            <a:ext cx="3276600" cy="4114800"/>
          </a:xfrm>
          <a:prstGeom prst="rect">
            <a:avLst/>
          </a:prstGeom>
        </p:spPr>
        <p:txBody>
          <a:bodyPr/>
          <a:lstStyle/>
          <a:p>
            <a:pPr marL="342900" indent="-342900">
              <a:spcBef>
                <a:spcPct val="20000"/>
              </a:spcBef>
              <a:buClr>
                <a:schemeClr val="hlink"/>
              </a:buClr>
              <a:buSzPct val="80000"/>
              <a:buFont typeface="Wingdings" pitchFamily="2" charset="2"/>
              <a:buNone/>
              <a:defRPr/>
            </a:pPr>
            <a:r>
              <a:rPr lang="en-US" sz="3200" kern="0" dirty="0">
                <a:solidFill>
                  <a:srgbClr val="92D050"/>
                </a:solidFill>
                <a:effectLst>
                  <a:outerShdw blurRad="38100" dist="38100" dir="2700000" algn="tl">
                    <a:srgbClr val="000000"/>
                  </a:outerShdw>
                </a:effectLst>
                <a:latin typeface="Comic Sans MS" pitchFamily="66" charset="0"/>
              </a:rPr>
              <a:t>A deeper reason for the conflict: Each group claims it alone has the Truth. </a:t>
            </a:r>
          </a:p>
        </p:txBody>
      </p:sp>
      <p:sp>
        <p:nvSpPr>
          <p:cNvPr id="29700" name="Rectangle 7">
            <a:extLst>
              <a:ext uri="{FF2B5EF4-FFF2-40B4-BE49-F238E27FC236}">
                <a16:creationId xmlns:a16="http://schemas.microsoft.com/office/drawing/2014/main" id="{80E58D6A-991D-4116-89F5-5A629D645A85}"/>
              </a:ext>
            </a:extLst>
          </p:cNvPr>
          <p:cNvSpPr>
            <a:spLocks noChangeArrowheads="1"/>
          </p:cNvSpPr>
          <p:nvPr/>
        </p:nvSpPr>
        <p:spPr bwMode="auto">
          <a:xfrm>
            <a:off x="3548063" y="26193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pic>
        <p:nvPicPr>
          <p:cNvPr id="29701" name="Picture 6" descr="http://rds.yahoo.com/_ylt=A9gnMiXHkl1GNBcBhj.jzbkF/SIG=128jheast/EXP=1180623943/**http%3A//2shinobi.com/images/TRUTH_LIES_BLEEDING_2.jpg">
            <a:extLst>
              <a:ext uri="{FF2B5EF4-FFF2-40B4-BE49-F238E27FC236}">
                <a16:creationId xmlns:a16="http://schemas.microsoft.com/office/drawing/2014/main" id="{566F56F4-4D70-4441-A856-7B66BE038A1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962400" y="2133600"/>
            <a:ext cx="4800600" cy="379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1215B-AAC7-4C0F-8930-DDB52DA66502}"/>
              </a:ext>
            </a:extLst>
          </p:cNvPr>
          <p:cNvSpPr txBox="1">
            <a:spLocks/>
          </p:cNvSpPr>
          <p:nvPr/>
        </p:nvSpPr>
        <p:spPr>
          <a:xfrm>
            <a:off x="457200" y="274638"/>
            <a:ext cx="8229600" cy="1143000"/>
          </a:xfrm>
          <a:prstGeom prst="rect">
            <a:avLst/>
          </a:prstGeom>
        </p:spPr>
        <p:txBody>
          <a:bodyPr/>
          <a:lstStyle/>
          <a:p>
            <a:pPr algn="ctr">
              <a:defRPr/>
            </a:pPr>
            <a:r>
              <a:rPr lang="en-US" sz="4400" kern="0">
                <a:solidFill>
                  <a:schemeClr val="tx2">
                    <a:lumMod val="50000"/>
                  </a:schemeClr>
                </a:solidFill>
                <a:effectLst>
                  <a:outerShdw blurRad="38100" dist="38100" dir="2700000" algn="tl">
                    <a:srgbClr val="000000"/>
                  </a:outerShdw>
                </a:effectLst>
                <a:latin typeface="+mj-lt"/>
                <a:ea typeface="+mj-ea"/>
                <a:cs typeface="+mj-cs"/>
              </a:rPr>
              <a:t>Microcosm in Modern Physics</a:t>
            </a:r>
            <a:endParaRPr lang="en-US" sz="4400" kern="0" dirty="0">
              <a:solidFill>
                <a:schemeClr val="tx2">
                  <a:lumMod val="50000"/>
                </a:schemeClr>
              </a:solidFill>
              <a:effectLst>
                <a:outerShdw blurRad="38100" dist="38100" dir="2700000" algn="tl">
                  <a:srgbClr val="000000"/>
                </a:outerShdw>
              </a:effectLst>
              <a:latin typeface="+mj-lt"/>
              <a:ea typeface="+mj-ea"/>
              <a:cs typeface="+mj-cs"/>
            </a:endParaRPr>
          </a:p>
        </p:txBody>
      </p:sp>
      <p:sp>
        <p:nvSpPr>
          <p:cNvPr id="3" name="Content Placeholder 2">
            <a:extLst>
              <a:ext uri="{FF2B5EF4-FFF2-40B4-BE49-F238E27FC236}">
                <a16:creationId xmlns:a16="http://schemas.microsoft.com/office/drawing/2014/main" id="{DA034F07-E968-4A6E-B59C-90A4C2E33286}"/>
              </a:ext>
            </a:extLst>
          </p:cNvPr>
          <p:cNvSpPr txBox="1">
            <a:spLocks/>
          </p:cNvSpPr>
          <p:nvPr/>
        </p:nvSpPr>
        <p:spPr>
          <a:xfrm>
            <a:off x="457200" y="1600200"/>
            <a:ext cx="4724400" cy="4495800"/>
          </a:xfrm>
          <a:prstGeom prst="rect">
            <a:avLst/>
          </a:prstGeom>
        </p:spPr>
        <p:txBody>
          <a:bodyPr/>
          <a:lstStyle/>
          <a:p>
            <a:pPr marL="342900" indent="-342900">
              <a:spcBef>
                <a:spcPct val="20000"/>
              </a:spcBef>
              <a:buClr>
                <a:schemeClr val="hlink"/>
              </a:buClr>
              <a:buSzPct val="80000"/>
              <a:buFont typeface="Wingdings" pitchFamily="2" charset="2"/>
              <a:buNone/>
              <a:defRPr/>
            </a:pPr>
            <a:r>
              <a:rPr lang="en-US" sz="3200" kern="0" dirty="0">
                <a:solidFill>
                  <a:srgbClr val="92D050"/>
                </a:solidFill>
                <a:effectLst>
                  <a:outerShdw blurRad="38100" dist="38100" dir="2700000" algn="tl">
                    <a:srgbClr val="000000"/>
                  </a:outerShdw>
                </a:effectLst>
                <a:latin typeface="+mn-lt"/>
              </a:rPr>
              <a:t>In physics the quantum</a:t>
            </a:r>
          </a:p>
          <a:p>
            <a:pPr marL="342900" indent="-342900">
              <a:spcBef>
                <a:spcPct val="20000"/>
              </a:spcBef>
              <a:buClr>
                <a:schemeClr val="hlink"/>
              </a:buClr>
              <a:buSzPct val="80000"/>
              <a:buFont typeface="Wingdings" pitchFamily="2" charset="2"/>
              <a:buNone/>
              <a:defRPr/>
            </a:pPr>
            <a:r>
              <a:rPr lang="en-US" sz="3200" kern="0" dirty="0">
                <a:solidFill>
                  <a:srgbClr val="92D050"/>
                </a:solidFill>
                <a:effectLst>
                  <a:outerShdw blurRad="38100" dist="38100" dir="2700000" algn="tl">
                    <a:srgbClr val="000000"/>
                  </a:outerShdw>
                </a:effectLst>
                <a:latin typeface="+mn-lt"/>
              </a:rPr>
              <a:t>world of atoms and</a:t>
            </a:r>
          </a:p>
          <a:p>
            <a:pPr marL="342900" indent="-342900">
              <a:spcBef>
                <a:spcPct val="20000"/>
              </a:spcBef>
              <a:buClr>
                <a:schemeClr val="hlink"/>
              </a:buClr>
              <a:buSzPct val="80000"/>
              <a:buFont typeface="Wingdings" pitchFamily="2" charset="2"/>
              <a:buNone/>
              <a:defRPr/>
            </a:pPr>
            <a:r>
              <a:rPr lang="en-US" sz="3200" kern="0" dirty="0">
                <a:solidFill>
                  <a:srgbClr val="92D050"/>
                </a:solidFill>
                <a:effectLst>
                  <a:outerShdw blurRad="38100" dist="38100" dir="2700000" algn="tl">
                    <a:srgbClr val="000000"/>
                  </a:outerShdw>
                </a:effectLst>
                <a:latin typeface="+mn-lt"/>
              </a:rPr>
              <a:t>electrons and protons</a:t>
            </a:r>
          </a:p>
          <a:p>
            <a:pPr marL="342900" indent="-342900">
              <a:spcBef>
                <a:spcPct val="20000"/>
              </a:spcBef>
              <a:buClr>
                <a:schemeClr val="hlink"/>
              </a:buClr>
              <a:buSzPct val="80000"/>
              <a:buFont typeface="Wingdings" pitchFamily="2" charset="2"/>
              <a:buNone/>
              <a:defRPr/>
            </a:pPr>
            <a:r>
              <a:rPr lang="en-US" sz="3200" kern="0" dirty="0">
                <a:solidFill>
                  <a:srgbClr val="92D050"/>
                </a:solidFill>
                <a:effectLst>
                  <a:outerShdw blurRad="38100" dist="38100" dir="2700000" algn="tl">
                    <a:srgbClr val="000000"/>
                  </a:outerShdw>
                </a:effectLst>
                <a:latin typeface="+mn-lt"/>
              </a:rPr>
              <a:t>may be regarded as the </a:t>
            </a:r>
          </a:p>
          <a:p>
            <a:pPr marL="342900" indent="-342900">
              <a:spcBef>
                <a:spcPct val="20000"/>
              </a:spcBef>
              <a:buClr>
                <a:schemeClr val="hlink"/>
              </a:buClr>
              <a:buSzPct val="80000"/>
              <a:buFont typeface="Wingdings" pitchFamily="2" charset="2"/>
              <a:buNone/>
              <a:defRPr/>
            </a:pPr>
            <a:r>
              <a:rPr lang="en-US" sz="3200" kern="0" dirty="0">
                <a:solidFill>
                  <a:srgbClr val="92D050"/>
                </a:solidFill>
                <a:effectLst>
                  <a:outerShdw blurRad="38100" dist="38100" dir="2700000" algn="tl">
                    <a:srgbClr val="000000"/>
                  </a:outerShdw>
                </a:effectLst>
                <a:latin typeface="+mn-lt"/>
              </a:rPr>
              <a:t>microcosm, for it </a:t>
            </a:r>
          </a:p>
          <a:p>
            <a:pPr marL="342900" indent="-342900">
              <a:spcBef>
                <a:spcPct val="20000"/>
              </a:spcBef>
              <a:buClr>
                <a:schemeClr val="hlink"/>
              </a:buClr>
              <a:buSzPct val="80000"/>
              <a:buFont typeface="Wingdings" pitchFamily="2" charset="2"/>
              <a:buNone/>
              <a:defRPr/>
            </a:pPr>
            <a:r>
              <a:rPr lang="en-US" sz="3200" kern="0" dirty="0">
                <a:solidFill>
                  <a:srgbClr val="92D050"/>
                </a:solidFill>
                <a:effectLst>
                  <a:outerShdw blurRad="38100" dist="38100" dir="2700000" algn="tl">
                    <a:srgbClr val="000000"/>
                  </a:outerShdw>
                </a:effectLst>
                <a:latin typeface="+mn-lt"/>
              </a:rPr>
              <a:t>is truly the small world.</a:t>
            </a:r>
          </a:p>
        </p:txBody>
      </p:sp>
      <p:pic>
        <p:nvPicPr>
          <p:cNvPr id="30724" name="Picture 2" descr="http://www.cqed.org/IMG/jpg/compbohrinter.jpg">
            <a:extLst>
              <a:ext uri="{FF2B5EF4-FFF2-40B4-BE49-F238E27FC236}">
                <a16:creationId xmlns:a16="http://schemas.microsoft.com/office/drawing/2014/main" id="{4121B53C-8E6D-4405-A928-712FF7A58E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447800"/>
            <a:ext cx="3048000" cy="180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6" descr="http://www.cartage.org.lb/en/themes/sciences/physics/quantumphysics/ParticlePhysics/scale.gif">
            <a:extLst>
              <a:ext uri="{FF2B5EF4-FFF2-40B4-BE49-F238E27FC236}">
                <a16:creationId xmlns:a16="http://schemas.microsoft.com/office/drawing/2014/main" id="{14C2FDAE-2397-4F53-995C-7A31552F99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505200"/>
            <a:ext cx="3810000"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CEC7C-E15E-4342-AC38-056E1EA80C53}"/>
              </a:ext>
            </a:extLst>
          </p:cNvPr>
          <p:cNvSpPr txBox="1">
            <a:spLocks/>
          </p:cNvSpPr>
          <p:nvPr/>
        </p:nvSpPr>
        <p:spPr>
          <a:xfrm>
            <a:off x="457200" y="228600"/>
            <a:ext cx="8229600" cy="1143000"/>
          </a:xfrm>
          <a:prstGeom prst="rect">
            <a:avLst/>
          </a:prstGeom>
        </p:spPr>
        <p:txBody>
          <a:bodyPr/>
          <a:lstStyle/>
          <a:p>
            <a:pPr algn="ctr">
              <a:defRPr/>
            </a:pPr>
            <a:r>
              <a:rPr lang="en-US" sz="4400" kern="0">
                <a:solidFill>
                  <a:schemeClr val="tx2">
                    <a:lumMod val="50000"/>
                  </a:schemeClr>
                </a:solidFill>
                <a:effectLst>
                  <a:outerShdw blurRad="38100" dist="38100" dir="2700000" algn="tl">
                    <a:srgbClr val="000000"/>
                  </a:outerShdw>
                </a:effectLst>
                <a:latin typeface="+mj-lt"/>
                <a:ea typeface="+mj-ea"/>
                <a:cs typeface="+mj-cs"/>
              </a:rPr>
              <a:t>Microcosm and Macrocosm Revisted</a:t>
            </a:r>
            <a:endParaRPr lang="en-US" sz="4400" kern="0" dirty="0">
              <a:solidFill>
                <a:schemeClr val="tx2">
                  <a:lumMod val="50000"/>
                </a:schemeClr>
              </a:solidFill>
              <a:effectLst>
                <a:outerShdw blurRad="38100" dist="38100" dir="2700000" algn="tl">
                  <a:srgbClr val="000000"/>
                </a:outerShdw>
              </a:effectLst>
              <a:latin typeface="+mj-lt"/>
              <a:ea typeface="+mj-ea"/>
              <a:cs typeface="+mj-cs"/>
            </a:endParaRPr>
          </a:p>
        </p:txBody>
      </p:sp>
      <p:sp>
        <p:nvSpPr>
          <p:cNvPr id="3" name="Content Placeholder 2">
            <a:extLst>
              <a:ext uri="{FF2B5EF4-FFF2-40B4-BE49-F238E27FC236}">
                <a16:creationId xmlns:a16="http://schemas.microsoft.com/office/drawing/2014/main" id="{693E42EF-0363-4831-B9FF-E48DFD7516E1}"/>
              </a:ext>
            </a:extLst>
          </p:cNvPr>
          <p:cNvSpPr txBox="1">
            <a:spLocks/>
          </p:cNvSpPr>
          <p:nvPr/>
        </p:nvSpPr>
        <p:spPr>
          <a:xfrm>
            <a:off x="457200" y="1447800"/>
            <a:ext cx="4267200" cy="4953000"/>
          </a:xfrm>
          <a:prstGeom prst="rect">
            <a:avLst/>
          </a:prstGeom>
        </p:spPr>
        <p:txBody>
          <a:bodyPr/>
          <a:lstStyle/>
          <a:p>
            <a:pPr marL="342900" indent="-342900">
              <a:spcBef>
                <a:spcPct val="20000"/>
              </a:spcBef>
              <a:buClr>
                <a:schemeClr val="hlink"/>
              </a:buClr>
              <a:buSzPct val="80000"/>
              <a:buFont typeface="Wingdings" pitchFamily="2" charset="2"/>
              <a:buNone/>
              <a:defRPr/>
            </a:pPr>
            <a:r>
              <a:rPr lang="en-US" sz="3200" kern="0">
                <a:solidFill>
                  <a:srgbClr val="92D050"/>
                </a:solidFill>
                <a:effectLst>
                  <a:outerShdw blurRad="38100" dist="38100" dir="2700000" algn="tl">
                    <a:srgbClr val="000000"/>
                  </a:outerShdw>
                </a:effectLst>
                <a:latin typeface="+mn-lt"/>
              </a:rPr>
              <a:t>With respect to the microcosmic quantum world, we are the macrocosm.</a:t>
            </a:r>
          </a:p>
          <a:p>
            <a:pPr marL="342900" indent="-342900">
              <a:spcBef>
                <a:spcPct val="20000"/>
              </a:spcBef>
              <a:buClr>
                <a:schemeClr val="hlink"/>
              </a:buClr>
              <a:buSzPct val="80000"/>
              <a:buFont typeface="Wingdings" pitchFamily="2" charset="2"/>
              <a:buNone/>
              <a:defRPr/>
            </a:pPr>
            <a:r>
              <a:rPr lang="en-US" sz="3200" kern="0">
                <a:solidFill>
                  <a:srgbClr val="00CCFF"/>
                </a:solidFill>
                <a:effectLst>
                  <a:outerShdw blurRad="38100" dist="38100" dir="2700000" algn="tl">
                    <a:srgbClr val="000000"/>
                  </a:outerShdw>
                </a:effectLst>
                <a:latin typeface="+mn-lt"/>
              </a:rPr>
              <a:t>Some principles operating there have a correspondence with the world of our experience.</a:t>
            </a:r>
            <a:endParaRPr lang="en-US" sz="3200" kern="0" dirty="0">
              <a:solidFill>
                <a:srgbClr val="00CCFF"/>
              </a:solidFill>
              <a:effectLst>
                <a:outerShdw blurRad="38100" dist="38100" dir="2700000" algn="tl">
                  <a:srgbClr val="000000"/>
                </a:outerShdw>
              </a:effectLst>
              <a:latin typeface="+mn-lt"/>
            </a:endParaRPr>
          </a:p>
        </p:txBody>
      </p:sp>
      <p:pic>
        <p:nvPicPr>
          <p:cNvPr id="31748" name="Picture 2" descr="http://2.bp.blogspot.com/_EZWNQhIJDqs/S19ZCXufI4I/AAAAAAAACpY/jBveQ2WFGJY/s400/Saturn+art.jpg">
            <a:extLst>
              <a:ext uri="{FF2B5EF4-FFF2-40B4-BE49-F238E27FC236}">
                <a16:creationId xmlns:a16="http://schemas.microsoft.com/office/drawing/2014/main" id="{0A918B16-2D4A-426F-A439-A70977CE5D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676400"/>
            <a:ext cx="320040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4" descr="http://ohermenauta.files.wordpress.com/2009/11/free-will.jpg">
            <a:extLst>
              <a:ext uri="{FF2B5EF4-FFF2-40B4-BE49-F238E27FC236}">
                <a16:creationId xmlns:a16="http://schemas.microsoft.com/office/drawing/2014/main" id="{BEAECAAD-C0F1-486A-BB6C-FD6FFF5144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0386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Slit">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Slit</Template>
  <TotalTime>3564</TotalTime>
  <Words>911</Words>
  <Application>Microsoft Office PowerPoint</Application>
  <PresentationFormat>On-screen Show (4:3)</PresentationFormat>
  <Paragraphs>120</Paragraphs>
  <Slides>30</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5" baseType="lpstr">
      <vt:lpstr>Comic Sans MS</vt:lpstr>
      <vt:lpstr>Tahoma</vt:lpstr>
      <vt:lpstr>Wingdings</vt:lpstr>
      <vt:lpstr>Slit</vt:lpstr>
      <vt:lpstr>Clip</vt:lpstr>
      <vt:lpstr>Conjugate Realms: Extensions of Complementarity Frankfurt am Oder, Berlin July 6, 2010</vt:lpstr>
      <vt:lpstr>Niels Bohr’s Complementarity</vt:lpstr>
      <vt:lpstr>PowerPoint Presentation</vt:lpstr>
      <vt:lpstr>PowerPoint Presentation</vt:lpstr>
      <vt:lpstr>PowerPoint Presentation</vt:lpstr>
      <vt:lpstr>Conjugate Realms </vt:lpstr>
      <vt:lpstr>Conjugate Realms of Exotruths</vt:lpstr>
      <vt:lpstr>Conjugate Realms at the Classical Level</vt:lpstr>
      <vt:lpstr>Conjugate Realms at the Quantum Level</vt:lpstr>
      <vt:lpstr>Conjugate Realms in of Endotruths</vt:lpstr>
      <vt:lpstr>CRs in Endotruths: Examples</vt:lpstr>
      <vt:lpstr>Positive Conjugates</vt:lpstr>
      <vt:lpstr>Examples of Positive  CR</vt:lpstr>
      <vt:lpstr>Negative Conjugates</vt:lpstr>
      <vt:lpstr>Examples of Negative CR</vt:lpstr>
      <vt:lpstr>Degenerate Negative Conjugates: Extremism </vt:lpstr>
      <vt:lpstr>Benefits of This Analysis</vt:lpstr>
      <vt:lpstr>Every View is Partial or Incomplete (even of Niels Bohr)</vt:lpstr>
      <vt:lpstr>Why are there two realms?</vt:lpstr>
      <vt:lpstr>Concluding Thought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V. V. Raman</dc:creator>
  <cp:lastModifiedBy>Varadaraja Raman</cp:lastModifiedBy>
  <cp:revision>131</cp:revision>
  <dcterms:created xsi:type="dcterms:W3CDTF">1995-05-24T20:16:34Z</dcterms:created>
  <dcterms:modified xsi:type="dcterms:W3CDTF">2025-07-03T18:27:16Z</dcterms:modified>
</cp:coreProperties>
</file>